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8" r:id="rId2"/>
    <p:sldId id="259" r:id="rId3"/>
    <p:sldId id="260" r:id="rId4"/>
    <p:sldId id="263" r:id="rId5"/>
    <p:sldId id="261" r:id="rId6"/>
    <p:sldId id="262" r:id="rId7"/>
    <p:sldId id="264" r:id="rId8"/>
    <p:sldId id="266" r:id="rId9"/>
    <p:sldId id="265" r:id="rId10"/>
    <p:sldId id="25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19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07C1D-61D1-4894-88F6-0EC54282A3CE}"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4D9C7-6691-4E35-A214-88D081C292B4}" type="slidenum">
              <a:rPr lang="en-US" smtClean="0"/>
              <a:t>‹#›</a:t>
            </a:fld>
            <a:endParaRPr lang="en-US"/>
          </a:p>
        </p:txBody>
      </p:sp>
    </p:spTree>
    <p:extLst>
      <p:ext uri="{BB962C8B-B14F-4D97-AF65-F5344CB8AC3E}">
        <p14:creationId xmlns:p14="http://schemas.microsoft.com/office/powerpoint/2010/main" val="187010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1812 Broadway, built around 1888 </a:t>
            </a:r>
            <a:endParaRPr lang="en-US" sz="1200" b="1" kern="1200" dirty="0" smtClean="0">
              <a:solidFill>
                <a:schemeClr val="tx1"/>
              </a:solidFill>
              <a:effectLst/>
              <a:latin typeface="+mn-lt"/>
              <a:ea typeface="+mn-ea"/>
              <a:cs typeface="+mn-cs"/>
            </a:endParaRPr>
          </a:p>
          <a:p>
            <a:r>
              <a:rPr lang="en-US" dirty="0" smtClean="0">
                <a:effectLst/>
              </a:rPr>
              <a:t>This two-story brick building is one of the few remaining grand residences located near Music Row. A native of West Tennessee, Sam Warren (1851-1922) owned a wholesale dry goods business that operated on the Public Square. In 1900, he lived in Nashville with his wife Luella (1860-1929), son, mother-in-law, two boarders and an African-American house servant. In the modern era, the well-preserved </a:t>
            </a:r>
            <a:r>
              <a:rPr lang="en-US" dirty="0" err="1" smtClean="0">
                <a:effectLst/>
              </a:rPr>
              <a:t>Richardsonian</a:t>
            </a:r>
            <a:r>
              <a:rPr lang="en-US" dirty="0" smtClean="0">
                <a:effectLst/>
              </a:rPr>
              <a:t> Romanesque-style dwelling has housed offices, including the architectural firm of Taylor &amp; Crabtree from the 1950s through the 1980s, Atlantic Records in the 1990s and currently houses attorney’s offices. The building was restored in 1974 and nominated for a Metro Historical Commission Preservation Award the following year. Due to the immense redevelopment pressures in Midtown and Music Row, members of the community have expressed concern that this house may be demolished for condos or a high-rise hotel. </a:t>
            </a:r>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2</a:t>
            </a:fld>
            <a:endParaRPr lang="en-US"/>
          </a:p>
        </p:txBody>
      </p:sp>
    </p:spTree>
    <p:extLst>
      <p:ext uri="{BB962C8B-B14F-4D97-AF65-F5344CB8AC3E}">
        <p14:creationId xmlns:p14="http://schemas.microsoft.com/office/powerpoint/2010/main" val="395923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Located at the Lebanon Road and Briley Parkway interchange in </a:t>
            </a:r>
            <a:r>
              <a:rPr lang="en-US" sz="1200" kern="1200" dirty="0" err="1" smtClean="0">
                <a:solidFill>
                  <a:schemeClr val="tx1"/>
                </a:solidFill>
                <a:effectLst/>
                <a:latin typeface="+mn-lt"/>
                <a:ea typeface="+mn-ea"/>
                <a:cs typeface="+mn-cs"/>
              </a:rPr>
              <a:t>Donelson</a:t>
            </a:r>
            <a:r>
              <a:rPr lang="en-US" sz="1200" kern="1200" dirty="0" smtClean="0">
                <a:solidFill>
                  <a:schemeClr val="tx1"/>
                </a:solidFill>
                <a:effectLst/>
                <a:latin typeface="+mn-lt"/>
                <a:ea typeface="+mn-ea"/>
                <a:cs typeface="+mn-cs"/>
              </a:rPr>
              <a:t>, this is one of the city’s few remaining examples of a Greek Revival-style antebellum mansion. The large 30-room brick home was modeled after Andrew Jackson’s Hermitage located a few miles down Lebanon Pike. Originally known as “Belle Air,” the home was built for John Harding of Belle Meade for his daughter Elizabeth V. Harding (1812-1836) who married Joseph W. Clay of Nashville. After Elizabeth’s death in 1836, the unfinished house was purchased by William Nichol (1800-1878) and his wife Julia Margaret Lytle (1808-1890); they added the wings. Nichol was a merchant and steamboat owner who served as the first president of the Bank of Tennessee and mayor of Nashville from 1835-1837. As mayor, he and business partners purchased Capitol Hill and offered it to the State of Tennessee for construction of the new state capitol. In 1850, the 1,250-acre </a:t>
            </a:r>
            <a:r>
              <a:rPr lang="en-US" sz="1200" kern="1200" dirty="0" err="1" smtClean="0">
                <a:solidFill>
                  <a:schemeClr val="tx1"/>
                </a:solidFill>
                <a:effectLst/>
                <a:latin typeface="+mn-lt"/>
                <a:ea typeface="+mn-ea"/>
                <a:cs typeface="+mn-cs"/>
              </a:rPr>
              <a:t>Belair</a:t>
            </a:r>
            <a:r>
              <a:rPr lang="en-US" sz="1200" kern="1200" dirty="0" smtClean="0">
                <a:solidFill>
                  <a:schemeClr val="tx1"/>
                </a:solidFill>
                <a:effectLst/>
                <a:latin typeface="+mn-lt"/>
                <a:ea typeface="+mn-ea"/>
                <a:cs typeface="+mn-cs"/>
              </a:rPr>
              <a:t> plantation was worked by 73 slaves. </a:t>
            </a:r>
            <a:r>
              <a:rPr lang="en-US" sz="1200" kern="1200" dirty="0" err="1" smtClean="0">
                <a:solidFill>
                  <a:schemeClr val="tx1"/>
                </a:solidFill>
                <a:effectLst/>
                <a:latin typeface="+mn-lt"/>
                <a:ea typeface="+mn-ea"/>
                <a:cs typeface="+mn-cs"/>
              </a:rPr>
              <a:t>Belair</a:t>
            </a:r>
            <a:r>
              <a:rPr lang="en-US" sz="1200" kern="1200" dirty="0" smtClean="0">
                <a:solidFill>
                  <a:schemeClr val="tx1"/>
                </a:solidFill>
                <a:effectLst/>
                <a:latin typeface="+mn-lt"/>
                <a:ea typeface="+mn-ea"/>
                <a:cs typeface="+mn-cs"/>
              </a:rPr>
              <a:t> was documented by the Historic American Building Survey in 1940 and was listed in the National Register of Historic Places in 1971. The 4.55-acre property is currently on the real estate market.</a:t>
            </a:r>
          </a:p>
          <a:p>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3</a:t>
            </a:fld>
            <a:endParaRPr lang="en-US"/>
          </a:p>
        </p:txBody>
      </p:sp>
    </p:spTree>
    <p:extLst>
      <p:ext uri="{BB962C8B-B14F-4D97-AF65-F5344CB8AC3E}">
        <p14:creationId xmlns:p14="http://schemas.microsoft.com/office/powerpoint/2010/main" val="338672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Known to many as the Old Jim Reed Showroom, this brick warehouse building was originally part of the Coca Cola Bottling Works. In the 1970s, the soft drink bottling plant was converted for use as Jim Reed’s automobile dealership. Located in Midtown, the building is an excellent example of ornate industrial architecture from the early twentieth century and perhaps Nashville’s last remaining historic soft drink bottling plant. Members of the community are worried that this unique historic landmark could be demolished for new development. In the 1990s, part of the building was converted into a nightclub.</a:t>
            </a:r>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4</a:t>
            </a:fld>
            <a:endParaRPr lang="en-US"/>
          </a:p>
        </p:txBody>
      </p:sp>
    </p:spTree>
    <p:extLst>
      <p:ext uri="{BB962C8B-B14F-4D97-AF65-F5344CB8AC3E}">
        <p14:creationId xmlns:p14="http://schemas.microsoft.com/office/powerpoint/2010/main" val="390359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historic cemetery is one of several in Davidson County threatened with lack of maintenance and vandalism. Located just off Murfreesboro Road in Antioch, this cemetery dates from 1831 and contains the graves of many prominent community leaders. Several graves were located here when the Cherokee Trail of Tears passed within feet of the headstones in 1838. One headstone in particular, that of George McCullough who died in 1831, was seen by the Cherokee as they passed. At that time, the associated Methodist Church was a log building, which was burned during the Civil War. This is one of the rare historic places in Davidson County that witnessed the Cherokee Trail of Tears. In the early 2000s, the Colonial Dames and Metro Archives documented the cemetery as part of the Davidson County Cemetery Survey. Containing 95 tombstones and a dozen fieldstones, the cemetery is currently in a state of disrepair with trash and fallen trees. </a:t>
            </a:r>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5</a:t>
            </a:fld>
            <a:endParaRPr lang="en-US"/>
          </a:p>
        </p:txBody>
      </p:sp>
    </p:spTree>
    <p:extLst>
      <p:ext uri="{BB962C8B-B14F-4D97-AF65-F5344CB8AC3E}">
        <p14:creationId xmlns:p14="http://schemas.microsoft.com/office/powerpoint/2010/main" val="7228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Located in the heart of Green Hills, this large public high school has served the community since 1954 after the original 1939 school was destroyed by a fire in 1952. Constructed of white brick trimmed in green, the unique school complex is an excellent example of Mid-Century Modern civic architecture in Nashville. The school was designed by Nashville architect Edwin Keeble, who is best known for designing the downtown L&amp;C Tower. The Hillsboro campus was expanded in the 1950s and 1960s and the school underwent a renovation in 1995. A large gymnasium was constructed along Hillsboro Pike in the modern era. Notable alumni include artist Red Grooms and Major League Baseball player Mike Willis. Located across Hillsboro Pike from the upscale Green Hills Mall, the school complex is threatened with suburban retail redevelopment.  </a:t>
            </a:r>
          </a:p>
          <a:p>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6</a:t>
            </a:fld>
            <a:endParaRPr lang="en-US"/>
          </a:p>
        </p:txBody>
      </p:sp>
    </p:spTree>
    <p:extLst>
      <p:ext uri="{BB962C8B-B14F-4D97-AF65-F5344CB8AC3E}">
        <p14:creationId xmlns:p14="http://schemas.microsoft.com/office/powerpoint/2010/main" val="366938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historic district includes 15 buildings in the heart of Nashville’s downtown commercial business district. Located adjacent to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Avenue Historic District, Printers Alley contains a variety of commercial buildings constructed from 1874-1929, ranging from one to twelve stories in height. The Printers Alley Historic District includes the 1926 Noel Place Garage, 1929 Noel Hotel, 1905 First National Bank (now Marriott Hotel), and the 1895 Southern Turf Saloon, which Historic Nashville owns a Preservation Easement on. The district also includes the 1891 Utopia Hotel, a six-story Romanesque-style hotel first included on the Nashville Nine in 2012, and the 1887 Climax Saloon – both of which will soon be redeveloped as part of a six-story luxury hotel. Since the late nineteenth century, the service alley has served as the entrance to legendary watering holes, bars, restaurants and entertainment venues. The community has expressed concerned that development in Printers Alley could have an adverse effect on the setting and integrity of this historic district, and may ultimately result in buildings being removed from the National Register of Historic Places.  </a:t>
            </a:r>
          </a:p>
          <a:p>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7</a:t>
            </a:fld>
            <a:endParaRPr lang="en-US"/>
          </a:p>
        </p:txBody>
      </p:sp>
    </p:spTree>
    <p:extLst>
      <p:ext uri="{BB962C8B-B14F-4D97-AF65-F5344CB8AC3E}">
        <p14:creationId xmlns:p14="http://schemas.microsoft.com/office/powerpoint/2010/main" val="158524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Located in the heart of Music Row, this legendary recording studio was constructed by Chet Atkins and Owen Bradley adjacent to RCA Studio B, which opened in 1957. The Mid-Century Modern studio and office building became a destination for musicians from both the country and pop music industries and the building played a vital role in the development of the renowned Nashville Sound of the 1960s. In the past 50 years, countless artists of a variety of genres have recorded hits in RCA Studio A, which is the only remaining active studio of four RCA studio spaces designed by Bill Putnam, the “father of modern recording.” The building was recently sold to a developer, and a demolition permit has been filed. If executed, this building will remain standing for less than 90 days. On Sept. 19, a plan was released that showed luxury condominiums and a restaurant taking Studio A’s place on Music Row.</a:t>
            </a:r>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8</a:t>
            </a:fld>
            <a:endParaRPr lang="en-US"/>
          </a:p>
        </p:txBody>
      </p:sp>
    </p:spTree>
    <p:extLst>
      <p:ext uri="{BB962C8B-B14F-4D97-AF65-F5344CB8AC3E}">
        <p14:creationId xmlns:p14="http://schemas.microsoft.com/office/powerpoint/2010/main" val="56367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Located in the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South neighborhood, Sunnyside Mansion is the home of the Metropolitan Nashville Historical Commission and the centerpiece of Sevier Park. The mansion has been restored by the city, but the rear ell, which contains a nearly 200-year-old log cabin and several outbuildings, has not been restored and is in a state of extreme disrepair and deterioration. Metro Parks and Recreation, which is responsible for the buildings, has a master plan that – if funded – would include renovation for the outbuildings. </a:t>
            </a:r>
          </a:p>
          <a:p>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9</a:t>
            </a:fld>
            <a:endParaRPr lang="en-US"/>
          </a:p>
        </p:txBody>
      </p:sp>
    </p:spTree>
    <p:extLst>
      <p:ext uri="{BB962C8B-B14F-4D97-AF65-F5344CB8AC3E}">
        <p14:creationId xmlns:p14="http://schemas.microsoft.com/office/powerpoint/2010/main" val="170139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three-story downtown commercial building is located on historic Lower Broadway and is listed in the National Register of Historic Places as part of the Broadway Historic District. Since construction at the turn-of-the-twentieth century, this commercial building has housed various stores. Since 1997, the building has been home of the Trail West clothing shop. In recent years, the building has been proposed for several new uses including high rise luxury hotels and a Walgreens drugstore. Historic Nashville documented these buildings in the 1990s as part of its Downtown Historic Architecture Survey. Members of the community worry the historic building could be demolished or inappropriately altered as part of a new commercial development. It is also possible that demolition of these historic buildings could have a negative impact on the National Register listing of the Broadway Historic District.</a:t>
            </a:r>
            <a:endParaRPr lang="en-US" dirty="0"/>
          </a:p>
        </p:txBody>
      </p:sp>
      <p:sp>
        <p:nvSpPr>
          <p:cNvPr id="4" name="Slide Number Placeholder 3"/>
          <p:cNvSpPr>
            <a:spLocks noGrp="1"/>
          </p:cNvSpPr>
          <p:nvPr>
            <p:ph type="sldNum" sz="quarter" idx="10"/>
          </p:nvPr>
        </p:nvSpPr>
        <p:spPr/>
        <p:txBody>
          <a:bodyPr/>
          <a:lstStyle/>
          <a:p>
            <a:fld id="{4EC4D9C7-6691-4E35-A214-88D081C292B4}" type="slidenum">
              <a:rPr lang="en-US" smtClean="0"/>
              <a:t>10</a:t>
            </a:fld>
            <a:endParaRPr lang="en-US"/>
          </a:p>
        </p:txBody>
      </p:sp>
    </p:spTree>
    <p:extLst>
      <p:ext uri="{BB962C8B-B14F-4D97-AF65-F5344CB8AC3E}">
        <p14:creationId xmlns:p14="http://schemas.microsoft.com/office/powerpoint/2010/main" val="303809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16" name="Slide Number Placeholder 15"/>
          <p:cNvSpPr>
            <a:spLocks noGrp="1"/>
          </p:cNvSpPr>
          <p:nvPr>
            <p:ph type="sldNum" sz="quarter" idx="11"/>
          </p:nvPr>
        </p:nvSpPr>
        <p:spPr/>
        <p:txBody>
          <a:bodyPr/>
          <a:lstStyle/>
          <a:p>
            <a:fld id="{0B7BE692-9B67-4FF9-9062-203F78C4F373}"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7BE692-9B67-4FF9-9062-203F78C4F3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7BE692-9B67-4FF9-9062-203F78C4F3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5383C28-6CED-4C0C-BBCC-8D2A7B12732A}" type="datetimeFigureOut">
              <a:rPr lang="en-GB" smtClean="0"/>
              <a:pPr/>
              <a:t>22/09/2014</a:t>
            </a:fld>
            <a:endParaRPr lang="en-GB"/>
          </a:p>
        </p:txBody>
      </p:sp>
      <p:sp>
        <p:nvSpPr>
          <p:cNvPr id="15" name="Slide Number Placeholder 14"/>
          <p:cNvSpPr>
            <a:spLocks noGrp="1"/>
          </p:cNvSpPr>
          <p:nvPr>
            <p:ph type="sldNum" sz="quarter" idx="15"/>
          </p:nvPr>
        </p:nvSpPr>
        <p:spPr/>
        <p:txBody>
          <a:bodyPr/>
          <a:lstStyle>
            <a:lvl1pPr algn="ctr">
              <a:defRPr/>
            </a:lvl1pPr>
          </a:lstStyle>
          <a:p>
            <a:fld id="{0B7BE692-9B67-4FF9-9062-203F78C4F373}" type="slidenum">
              <a:rPr lang="en-GB" smtClean="0"/>
              <a:pPr/>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7BE692-9B67-4FF9-9062-203F78C4F373}" type="slidenum">
              <a:rPr lang="en-GB" smtClean="0"/>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7BE692-9B67-4FF9-9062-203F78C4F373}"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B7BE692-9B67-4FF9-9062-203F78C4F373}" type="slidenum">
              <a:rPr lang="en-GB" smtClean="0"/>
              <a:pPr/>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7BE692-9B67-4FF9-9062-203F78C4F373}"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7BE692-9B67-4FF9-9062-203F78C4F3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5383C28-6CED-4C0C-BBCC-8D2A7B12732A}" type="datetimeFigureOut">
              <a:rPr lang="en-GB" smtClean="0"/>
              <a:pPr/>
              <a:t>22/09/2014</a:t>
            </a:fld>
            <a:endParaRPr lang="en-GB"/>
          </a:p>
        </p:txBody>
      </p:sp>
      <p:sp>
        <p:nvSpPr>
          <p:cNvPr id="9" name="Slide Number Placeholder 8"/>
          <p:cNvSpPr>
            <a:spLocks noGrp="1"/>
          </p:cNvSpPr>
          <p:nvPr>
            <p:ph type="sldNum" sz="quarter" idx="15"/>
          </p:nvPr>
        </p:nvSpPr>
        <p:spPr/>
        <p:txBody>
          <a:bodyPr/>
          <a:lstStyle/>
          <a:p>
            <a:fld id="{0B7BE692-9B67-4FF9-9062-203F78C4F373}" type="slidenum">
              <a:rPr lang="en-GB" smtClean="0"/>
              <a:pPr/>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5383C28-6CED-4C0C-BBCC-8D2A7B12732A}" type="datetimeFigureOut">
              <a:rPr lang="en-GB" smtClean="0"/>
              <a:pPr/>
              <a:t>22/09/2014</a:t>
            </a:fld>
            <a:endParaRPr lang="en-GB"/>
          </a:p>
        </p:txBody>
      </p:sp>
      <p:sp>
        <p:nvSpPr>
          <p:cNvPr id="9" name="Slide Number Placeholder 8"/>
          <p:cNvSpPr>
            <a:spLocks noGrp="1"/>
          </p:cNvSpPr>
          <p:nvPr>
            <p:ph type="sldNum" sz="quarter" idx="11"/>
          </p:nvPr>
        </p:nvSpPr>
        <p:spPr/>
        <p:txBody>
          <a:bodyPr/>
          <a:lstStyle/>
          <a:p>
            <a:fld id="{0B7BE692-9B67-4FF9-9062-203F78C4F373}"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5383C28-6CED-4C0C-BBCC-8D2A7B12732A}" type="datetimeFigureOut">
              <a:rPr lang="en-GB" smtClean="0"/>
              <a:pPr/>
              <a:t>22/09/2014</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B7BE692-9B67-4FF9-9062-203F78C4F373}"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7.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4" name="Picture 3" descr="nash9.1.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1981200" y="990600"/>
            <a:ext cx="5029200" cy="5029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876800" y="5827693"/>
            <a:ext cx="4114800" cy="954107"/>
          </a:xfrm>
          <a:prstGeom prst="rect">
            <a:avLst/>
          </a:prstGeom>
          <a:noFill/>
        </p:spPr>
        <p:txBody>
          <a:bodyPr wrap="square" rtlCol="0">
            <a:spAutoFit/>
          </a:bodyPr>
          <a:lstStyle/>
          <a:p>
            <a:pPr algn="r"/>
            <a:r>
              <a:rPr lang="en-US" dirty="0" smtClean="0"/>
              <a:t>#</a:t>
            </a:r>
            <a:r>
              <a:rPr lang="en-US" sz="2800" b="1" dirty="0" err="1" smtClean="0">
                <a:effectLst>
                  <a:outerShdw blurRad="38100" dist="38100" dir="2700000" algn="tl">
                    <a:srgbClr val="000000">
                      <a:alpha val="43137"/>
                    </a:srgbClr>
                  </a:outerShdw>
                </a:effectLst>
              </a:rPr>
              <a:t>NashvilleNine</a:t>
            </a:r>
            <a:endParaRPr lang="en-US" sz="2800" b="1" dirty="0" smtClean="0">
              <a:effectLst>
                <a:outerShdw blurRad="38100" dist="38100" dir="2700000" algn="tl">
                  <a:srgbClr val="000000">
                    <a:alpha val="43137"/>
                  </a:srgbClr>
                </a:outerShdw>
              </a:effectLst>
            </a:endParaRPr>
          </a:p>
          <a:p>
            <a:pPr algn="r"/>
            <a:r>
              <a:rPr lang="en-US" sz="2800" b="1" dirty="0" smtClean="0">
                <a:effectLst>
                  <a:outerShdw blurRad="38100" dist="38100" dir="2700000" algn="tl">
                    <a:srgbClr val="000000">
                      <a:alpha val="43137"/>
                    </a:srgbClr>
                  </a:outerShdw>
                </a:effectLst>
              </a:rPr>
              <a:t>#</a:t>
            </a:r>
            <a:r>
              <a:rPr lang="en-US" sz="2800" b="1" dirty="0" err="1" smtClean="0">
                <a:effectLst>
                  <a:outerShdw blurRad="38100" dist="38100" dir="2700000" algn="tl">
                    <a:srgbClr val="000000">
                      <a:alpha val="43137"/>
                    </a:srgbClr>
                  </a:outerShdw>
                </a:effectLst>
              </a:rPr>
              <a:t>KeepNashvilleUnique</a:t>
            </a:r>
            <a:endParaRPr lang="en-US" sz="2800" b="1" dirty="0">
              <a:effectLst>
                <a:outerShdw blurRad="38100" dist="38100" dir="2700000" algn="tl">
                  <a:srgbClr val="000000">
                    <a:alpha val="43137"/>
                  </a:srgbClr>
                </a:outerShdw>
              </a:effectLst>
            </a:endParaRPr>
          </a:p>
        </p:txBody>
      </p:sp>
      <p:sp>
        <p:nvSpPr>
          <p:cNvPr id="3" name="TextBox 2"/>
          <p:cNvSpPr txBox="1"/>
          <p:nvPr/>
        </p:nvSpPr>
        <p:spPr>
          <a:xfrm>
            <a:off x="152400" y="6019800"/>
            <a:ext cx="3429000"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a:t>
            </a:r>
            <a:r>
              <a:rPr lang="en-US" sz="2600" b="1" dirty="0" err="1" smtClean="0">
                <a:effectLst>
                  <a:outerShdw blurRad="38100" dist="38100" dir="2700000" algn="tl">
                    <a:srgbClr val="000000">
                      <a:alpha val="43137"/>
                    </a:srgbClr>
                  </a:outerShdw>
                </a:effectLst>
              </a:rPr>
              <a:t>Historic_Nash</a:t>
            </a:r>
            <a:endParaRPr lang="en-US" sz="26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1066800" y="990600"/>
            <a:ext cx="7094351" cy="4720676"/>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6400800" cy="762000"/>
          </a:xfrm>
        </p:spPr>
        <p:txBody>
          <a:bodyPr>
            <a:noAutofit/>
          </a:bodyPr>
          <a:lstStyle/>
          <a:p>
            <a:r>
              <a:rPr lang="en-US" sz="48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TRAIL WEST BUILDING</a:t>
            </a:r>
            <a:endParaRPr lang="en-GB" sz="4800" spc="0" dirty="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685800" y="6096000"/>
            <a:ext cx="7772400" cy="762000"/>
          </a:xfrm>
          <a:prstGeom prst="rect">
            <a:avLst/>
          </a:prstGeom>
          <a:noFill/>
          <a:ln w="6350" cap="rnd">
            <a:noFill/>
          </a:ln>
          <a:effectLst>
            <a:softEdge rad="63500"/>
          </a:effectLst>
        </p:spPr>
        <p:txBody>
          <a:bodyPr vert="horz" rtlCol="0" anchor="ctr" anchorCtr="0">
            <a:normAutofit fontScale="92500"/>
          </a:bodyPr>
          <a:lstStyle/>
          <a:p>
            <a:pPr lvl="0" algn="ctr">
              <a:spcBef>
                <a:spcPct val="0"/>
              </a:spcBef>
            </a:pP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Downtown - 217-221 </a:t>
            </a: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Broadway, </a:t>
            </a:r>
            <a:r>
              <a:rPr lang="en-US" sz="2800" i="1" dirty="0"/>
              <a:t>built early 1900s</a:t>
            </a:r>
            <a:endParaRPr kumimoji="0" lang="en-GB" sz="2800" i="0" u="none" strike="noStrike" kern="1200" normalizeH="0" baseline="0" noProof="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uLnTx/>
              <a:uFillTx/>
              <a:latin typeface="Franklin Gothic Book" pitchFamily="34" charset="0"/>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12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62000" y="228600"/>
            <a:ext cx="7696200" cy="1323439"/>
          </a:xfrm>
          <a:prstGeom prst="rect">
            <a:avLst/>
          </a:prstGeom>
          <a:noFill/>
          <a:ln>
            <a:noFill/>
          </a:ln>
        </p:spPr>
        <p:txBody>
          <a:bodyPr wrap="square" lIns="91440" tIns="45720" rIns="91440" bIns="45720">
            <a:spAutoFit/>
          </a:bodyPr>
          <a:lstStyle/>
          <a:p>
            <a:pPr algn="ctr"/>
            <a:r>
              <a:rPr lang="en-US" sz="8000" b="1" cap="none" spc="0" dirty="0" smtClean="0">
                <a:ln w="12700">
                  <a:noFill/>
                  <a:prstDash val="solid"/>
                </a:ln>
                <a:effectLst>
                  <a:glow rad="228600">
                    <a:schemeClr val="bg1">
                      <a:lumMod val="95000"/>
                      <a:lumOff val="5000"/>
                      <a:alpha val="40000"/>
                    </a:schemeClr>
                  </a:glow>
                </a:effectLst>
                <a:latin typeface="Century Gothic" pitchFamily="34" charset="0"/>
              </a:rPr>
              <a:t>Special Thanks</a:t>
            </a:r>
            <a:endParaRPr lang="en-US" sz="8000" b="1" cap="none" spc="0" dirty="0">
              <a:ln w="12700">
                <a:noFill/>
                <a:prstDash val="solid"/>
              </a:ln>
              <a:effectLst>
                <a:glow rad="228600">
                  <a:schemeClr val="bg1">
                    <a:lumMod val="95000"/>
                    <a:lumOff val="5000"/>
                    <a:alpha val="40000"/>
                  </a:schemeClr>
                </a:glow>
              </a:effectLst>
              <a:latin typeface="Century Gothic" pitchFamily="34" charset="0"/>
            </a:endParaRPr>
          </a:p>
        </p:txBody>
      </p:sp>
      <p:sp>
        <p:nvSpPr>
          <p:cNvPr id="8" name="Rectangle 7"/>
          <p:cNvSpPr/>
          <p:nvPr/>
        </p:nvSpPr>
        <p:spPr>
          <a:xfrm>
            <a:off x="914400" y="1752601"/>
            <a:ext cx="7543800" cy="6124754"/>
          </a:xfrm>
          <a:prstGeom prst="rect">
            <a:avLst/>
          </a:prstGeom>
          <a:noFill/>
          <a:ln>
            <a:noFill/>
          </a:ln>
        </p:spPr>
        <p:txBody>
          <a:bodyPr wrap="square" lIns="91440" tIns="45720" rIns="91440" bIns="45720">
            <a:spAutoFit/>
          </a:bodyPr>
          <a:lstStyle/>
          <a:p>
            <a:pPr algn="ctr"/>
            <a:r>
              <a:rPr lang="en-US" sz="2800" b="1" dirty="0" smtClean="0">
                <a:ln w="12700">
                  <a:noFill/>
                  <a:prstDash val="solid"/>
                </a:ln>
                <a:effectLst>
                  <a:glow rad="228600">
                    <a:schemeClr val="bg1">
                      <a:alpha val="40000"/>
                    </a:schemeClr>
                  </a:glow>
                </a:effectLst>
                <a:latin typeface="Century Gothic" pitchFamily="34" charset="0"/>
              </a:rPr>
              <a:t>Guest Speakers: Mike Wolfe, Carolyn Brackett, Sharon </a:t>
            </a:r>
            <a:r>
              <a:rPr lang="en-US" sz="2800" b="1" dirty="0" err="1" smtClean="0">
                <a:ln w="12700">
                  <a:noFill/>
                  <a:prstDash val="solid"/>
                </a:ln>
                <a:effectLst>
                  <a:glow rad="228600">
                    <a:schemeClr val="bg1">
                      <a:alpha val="40000"/>
                    </a:schemeClr>
                  </a:glow>
                </a:effectLst>
                <a:latin typeface="Century Gothic" pitchFamily="34" charset="0"/>
              </a:rPr>
              <a:t>Corbitt</a:t>
            </a:r>
            <a:r>
              <a:rPr lang="en-US" sz="2800" b="1" dirty="0" smtClean="0">
                <a:ln w="12700">
                  <a:noFill/>
                  <a:prstDash val="solid"/>
                </a:ln>
                <a:effectLst>
                  <a:glow rad="228600">
                    <a:schemeClr val="bg1">
                      <a:alpha val="40000"/>
                    </a:schemeClr>
                  </a:glow>
                </a:effectLst>
                <a:latin typeface="Century Gothic" pitchFamily="34" charset="0"/>
              </a:rPr>
              <a:t>-House</a:t>
            </a:r>
          </a:p>
          <a:p>
            <a:pPr algn="ctr"/>
            <a:endParaRPr lang="en-US" sz="2800" b="1" dirty="0" smtClean="0">
              <a:ln w="12700">
                <a:noFill/>
                <a:prstDash val="solid"/>
              </a:ln>
              <a:effectLst>
                <a:glow rad="228600">
                  <a:schemeClr val="bg1">
                    <a:alpha val="40000"/>
                  </a:schemeClr>
                </a:glow>
              </a:effectLst>
              <a:latin typeface="Century Gothic" pitchFamily="34" charset="0"/>
            </a:endParaRPr>
          </a:p>
          <a:p>
            <a:pPr algn="ctr"/>
            <a:r>
              <a:rPr lang="en-US" sz="2800" b="1" dirty="0" smtClean="0">
                <a:ln w="12700">
                  <a:noFill/>
                  <a:prstDash val="solid"/>
                </a:ln>
                <a:effectLst>
                  <a:glow rad="228600">
                    <a:schemeClr val="bg1">
                      <a:alpha val="40000"/>
                    </a:schemeClr>
                  </a:glow>
                </a:effectLst>
                <a:latin typeface="Century Gothic" pitchFamily="34" charset="0"/>
              </a:rPr>
              <a:t>Sorrell </a:t>
            </a:r>
            <a:r>
              <a:rPr lang="en-US" sz="2800" b="1" dirty="0" err="1" smtClean="0">
                <a:ln w="12700">
                  <a:noFill/>
                  <a:prstDash val="solid"/>
                </a:ln>
                <a:effectLst>
                  <a:glow rad="228600">
                    <a:schemeClr val="bg1">
                      <a:alpha val="40000"/>
                    </a:schemeClr>
                  </a:glow>
                </a:effectLst>
                <a:latin typeface="Century Gothic" pitchFamily="34" charset="0"/>
              </a:rPr>
              <a:t>Brigman</a:t>
            </a:r>
            <a:r>
              <a:rPr lang="en-US" sz="2800" b="1" dirty="0" smtClean="0">
                <a:ln w="12700">
                  <a:noFill/>
                  <a:prstDash val="solid"/>
                </a:ln>
                <a:effectLst>
                  <a:glow rad="228600">
                    <a:schemeClr val="bg1">
                      <a:alpha val="40000"/>
                    </a:schemeClr>
                  </a:glow>
                </a:effectLst>
                <a:latin typeface="Century Gothic" pitchFamily="34" charset="0"/>
              </a:rPr>
              <a:t>, Mike Kopp</a:t>
            </a:r>
          </a:p>
          <a:p>
            <a:pPr algn="ctr"/>
            <a:endParaRPr lang="en-US" sz="2800" b="1" dirty="0" smtClean="0">
              <a:ln w="12700">
                <a:noFill/>
                <a:prstDash val="solid"/>
              </a:ln>
              <a:effectLst>
                <a:glow rad="228600">
                  <a:schemeClr val="bg1">
                    <a:alpha val="40000"/>
                  </a:schemeClr>
                </a:glow>
              </a:effectLst>
              <a:latin typeface="Century Gothic" pitchFamily="34" charset="0"/>
            </a:endParaRPr>
          </a:p>
          <a:p>
            <a:pPr algn="ctr"/>
            <a:r>
              <a:rPr lang="en-US" sz="2800" b="1" dirty="0" smtClean="0">
                <a:ln w="12700">
                  <a:noFill/>
                  <a:prstDash val="solid"/>
                </a:ln>
                <a:effectLst>
                  <a:glow rad="228600">
                    <a:schemeClr val="bg1">
                      <a:alpha val="40000"/>
                    </a:schemeClr>
                  </a:glow>
                </a:effectLst>
                <a:latin typeface="Century Gothic" pitchFamily="34" charset="0"/>
              </a:rPr>
              <a:t>2014 Nashville Nine </a:t>
            </a:r>
            <a:r>
              <a:rPr lang="en-US" sz="2800" b="1" dirty="0" smtClean="0">
                <a:ln w="12700">
                  <a:noFill/>
                  <a:prstDash val="solid"/>
                </a:ln>
                <a:effectLst>
                  <a:glow rad="228600">
                    <a:schemeClr val="bg1">
                      <a:alpha val="40000"/>
                    </a:schemeClr>
                  </a:glow>
                </a:effectLst>
                <a:latin typeface="Century Gothic" pitchFamily="34" charset="0"/>
              </a:rPr>
              <a:t>Committee &amp; </a:t>
            </a:r>
            <a:endParaRPr lang="en-US" sz="2800" b="1" dirty="0" smtClean="0">
              <a:ln w="12700">
                <a:noFill/>
                <a:prstDash val="solid"/>
              </a:ln>
              <a:effectLst>
                <a:glow rad="228600">
                  <a:schemeClr val="bg1">
                    <a:alpha val="40000"/>
                  </a:schemeClr>
                </a:glow>
              </a:effectLst>
              <a:latin typeface="Century Gothic" pitchFamily="34" charset="0"/>
            </a:endParaRPr>
          </a:p>
          <a:p>
            <a:pPr algn="ctr"/>
            <a:r>
              <a:rPr lang="en-US" sz="2800" b="1" dirty="0" smtClean="0">
                <a:ln w="12700">
                  <a:noFill/>
                  <a:prstDash val="solid"/>
                </a:ln>
                <a:effectLst>
                  <a:glow rad="228600">
                    <a:schemeClr val="bg1">
                      <a:alpha val="40000"/>
                    </a:schemeClr>
                  </a:glow>
                </a:effectLst>
                <a:latin typeface="Century Gothic" pitchFamily="34" charset="0"/>
              </a:rPr>
              <a:t>Historic Nashville Marketing Committee</a:t>
            </a:r>
          </a:p>
          <a:p>
            <a:pPr algn="ctr"/>
            <a:endParaRPr lang="en-US" sz="2800" b="1" dirty="0" smtClean="0">
              <a:ln w="12700">
                <a:noFill/>
                <a:prstDash val="solid"/>
              </a:ln>
              <a:effectLst>
                <a:glow rad="228600">
                  <a:schemeClr val="bg1">
                    <a:alpha val="40000"/>
                  </a:schemeClr>
                </a:glow>
              </a:effectLst>
              <a:latin typeface="Century Gothic" pitchFamily="34" charset="0"/>
            </a:endParaRPr>
          </a:p>
          <a:p>
            <a:pPr algn="ctr"/>
            <a:r>
              <a:rPr lang="en-US" sz="2800" b="1" dirty="0" smtClean="0">
                <a:ln w="12700">
                  <a:noFill/>
                  <a:prstDash val="solid"/>
                </a:ln>
                <a:effectLst>
                  <a:glow rad="228600">
                    <a:schemeClr val="bg1">
                      <a:alpha val="40000"/>
                    </a:schemeClr>
                  </a:glow>
                </a:effectLst>
                <a:latin typeface="Century Gothic" pitchFamily="34" charset="0"/>
              </a:rPr>
              <a:t>Photographs by Stephanie </a:t>
            </a:r>
            <a:r>
              <a:rPr lang="en-US" sz="2800" b="1" dirty="0" err="1" smtClean="0">
                <a:ln w="12700">
                  <a:noFill/>
                  <a:prstDash val="solid"/>
                </a:ln>
                <a:effectLst>
                  <a:glow rad="228600">
                    <a:schemeClr val="bg1">
                      <a:alpha val="40000"/>
                    </a:schemeClr>
                  </a:glow>
                </a:effectLst>
                <a:latin typeface="Century Gothic" pitchFamily="34" charset="0"/>
              </a:rPr>
              <a:t>Saujon</a:t>
            </a:r>
            <a:endParaRPr lang="en-US" sz="2800" b="1" dirty="0" smtClean="0">
              <a:ln w="12700">
                <a:noFill/>
                <a:prstDash val="solid"/>
              </a:ln>
              <a:effectLst>
                <a:glow rad="228600">
                  <a:schemeClr val="bg1">
                    <a:alpha val="40000"/>
                  </a:schemeClr>
                </a:glow>
              </a:effectLst>
              <a:latin typeface="Century Gothic" pitchFamily="34" charset="0"/>
            </a:endParaRPr>
          </a:p>
          <a:p>
            <a:pPr algn="ctr"/>
            <a:endParaRPr lang="en-US" sz="2800" b="1" dirty="0" smtClean="0">
              <a:ln w="12700">
                <a:noFill/>
                <a:prstDash val="solid"/>
              </a:ln>
              <a:effectLst>
                <a:glow rad="228600">
                  <a:schemeClr val="bg1">
                    <a:alpha val="40000"/>
                  </a:schemeClr>
                </a:glow>
              </a:effectLst>
              <a:latin typeface="Century Gothic" pitchFamily="34" charset="0"/>
            </a:endParaRPr>
          </a:p>
          <a:p>
            <a:pPr algn="ctr"/>
            <a:r>
              <a:rPr lang="en-US" sz="2800" b="1" dirty="0" smtClean="0">
                <a:ln w="12700">
                  <a:noFill/>
                  <a:prstDash val="solid"/>
                </a:ln>
                <a:effectLst>
                  <a:glow rad="228600">
                    <a:schemeClr val="bg1">
                      <a:alpha val="40000"/>
                    </a:schemeClr>
                  </a:glow>
                </a:effectLst>
                <a:latin typeface="Century Gothic" pitchFamily="34" charset="0"/>
              </a:rPr>
              <a:t>Logo Design by Danny Proctor</a:t>
            </a:r>
          </a:p>
          <a:p>
            <a:pPr algn="ctr"/>
            <a:endParaRPr lang="en-GB" sz="2800" b="1" dirty="0" smtClean="0">
              <a:ln w="12700">
                <a:noFill/>
                <a:prstDash val="solid"/>
              </a:ln>
              <a:effectLst>
                <a:glow rad="228600">
                  <a:schemeClr val="bg1">
                    <a:alpha val="40000"/>
                  </a:schemeClr>
                </a:glow>
              </a:effectLst>
              <a:latin typeface="Century Gothic" pitchFamily="34" charset="0"/>
            </a:endParaRPr>
          </a:p>
          <a:p>
            <a:pPr algn="ctr"/>
            <a:endParaRPr lang="en-US" sz="2800" b="1" dirty="0" smtClean="0">
              <a:ln w="12700">
                <a:noFill/>
                <a:prstDash val="solid"/>
              </a:ln>
              <a:effectLst>
                <a:glow rad="228600">
                  <a:schemeClr val="bg1">
                    <a:alpha val="40000"/>
                  </a:schemeClr>
                </a:glow>
              </a:effectLst>
              <a:latin typeface="Century Gothic" pitchFamily="34" charset="0"/>
            </a:endParaRPr>
          </a:p>
          <a:p>
            <a:pPr algn="ctr"/>
            <a:endParaRPr lang="en-US" sz="2800" b="1" cap="none" spc="0" dirty="0">
              <a:ln w="12700">
                <a:noFill/>
                <a:prstDash val="solid"/>
              </a:ln>
              <a:effectLst>
                <a:glow rad="228600">
                  <a:schemeClr val="bg1">
                    <a:alpha val="40000"/>
                  </a:schemeClr>
                </a:glow>
              </a:effectLst>
              <a:latin typeface="Century Gothic"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12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8200" y="1143000"/>
            <a:ext cx="7696200" cy="1323439"/>
          </a:xfrm>
          <a:prstGeom prst="rect">
            <a:avLst/>
          </a:prstGeom>
          <a:noFill/>
          <a:ln>
            <a:noFill/>
          </a:ln>
        </p:spPr>
        <p:txBody>
          <a:bodyPr wrap="square" lIns="91440" tIns="45720" rIns="91440" bIns="45720">
            <a:spAutoFit/>
          </a:bodyPr>
          <a:lstStyle/>
          <a:p>
            <a:pPr algn="ctr"/>
            <a:r>
              <a:rPr lang="en-US" sz="8000" b="1" cap="none" spc="0" dirty="0" smtClean="0">
                <a:ln w="12700">
                  <a:noFill/>
                  <a:prstDash val="solid"/>
                </a:ln>
                <a:effectLst>
                  <a:glow rad="228600">
                    <a:schemeClr val="bg1">
                      <a:lumMod val="95000"/>
                      <a:lumOff val="5000"/>
                      <a:alpha val="40000"/>
                    </a:schemeClr>
                  </a:glow>
                </a:effectLst>
                <a:latin typeface="Century Gothic" pitchFamily="34" charset="0"/>
              </a:rPr>
              <a:t>Thank You</a:t>
            </a:r>
            <a:endParaRPr lang="en-US" sz="8000" b="1" cap="none" spc="0" dirty="0">
              <a:ln w="12700">
                <a:noFill/>
                <a:prstDash val="solid"/>
              </a:ln>
              <a:effectLst>
                <a:glow rad="228600">
                  <a:schemeClr val="bg1">
                    <a:lumMod val="95000"/>
                    <a:lumOff val="5000"/>
                    <a:alpha val="40000"/>
                  </a:schemeClr>
                </a:glow>
              </a:effectLst>
              <a:latin typeface="Century Gothic" pitchFamily="34" charset="0"/>
            </a:endParaRPr>
          </a:p>
        </p:txBody>
      </p:sp>
      <p:pic>
        <p:nvPicPr>
          <p:cNvPr id="6" name="Picture 5" descr="HNI_Logo_2011(2).jpg"/>
          <p:cNvPicPr>
            <a:picLocks noChangeAspect="1"/>
          </p:cNvPicPr>
          <p:nvPr/>
        </p:nvPicPr>
        <p:blipFill>
          <a:blip r:embed="rId3" cstate="screen"/>
          <a:stretch>
            <a:fillRect/>
          </a:stretch>
        </p:blipFill>
        <p:spPr>
          <a:xfrm>
            <a:off x="2590800" y="2514600"/>
            <a:ext cx="4124325" cy="2019300"/>
          </a:xfrm>
          <a:prstGeom prst="roundRect">
            <a:avLst>
              <a:gd name="adj" fmla="val 8594"/>
            </a:avLst>
          </a:prstGeom>
          <a:solidFill>
            <a:srgbClr val="FFFFFF">
              <a:shade val="85000"/>
            </a:srgbClr>
          </a:solidFill>
          <a:ln>
            <a:noFill/>
          </a:ln>
          <a:effectLst>
            <a:glow rad="228600">
              <a:schemeClr val="bg1">
                <a:lumMod val="95000"/>
                <a:lumOff val="5000"/>
                <a:alpha val="40000"/>
              </a:schemeClr>
            </a:glow>
            <a:reflection blurRad="12700" stA="38000" endPos="28000" dist="5000" dir="5400000" sy="-100000" algn="bl" rotWithShape="0"/>
          </a:effectLst>
        </p:spPr>
      </p:pic>
      <p:sp>
        <p:nvSpPr>
          <p:cNvPr id="8" name="Rectangle 7"/>
          <p:cNvSpPr/>
          <p:nvPr/>
        </p:nvSpPr>
        <p:spPr>
          <a:xfrm>
            <a:off x="914400" y="4648200"/>
            <a:ext cx="7696200" cy="769441"/>
          </a:xfrm>
          <a:prstGeom prst="rect">
            <a:avLst/>
          </a:prstGeom>
          <a:noFill/>
          <a:ln>
            <a:noFill/>
          </a:ln>
        </p:spPr>
        <p:txBody>
          <a:bodyPr wrap="square" lIns="91440" tIns="45720" rIns="91440" bIns="45720">
            <a:spAutoFit/>
          </a:bodyPr>
          <a:lstStyle/>
          <a:p>
            <a:pPr algn="ctr"/>
            <a:r>
              <a:rPr lang="en-US" sz="4400" b="1" cap="none" spc="0" dirty="0" smtClean="0">
                <a:ln w="12700">
                  <a:noFill/>
                  <a:prstDash val="solid"/>
                </a:ln>
                <a:effectLst>
                  <a:glow rad="228600">
                    <a:schemeClr val="bg1">
                      <a:alpha val="40000"/>
                    </a:schemeClr>
                  </a:glow>
                </a:effectLst>
                <a:latin typeface="Century Gothic" pitchFamily="34" charset="0"/>
              </a:rPr>
              <a:t>Keep Nashville Unique.</a:t>
            </a:r>
            <a:endParaRPr lang="en-US" sz="4400" b="1" cap="none" spc="0" dirty="0">
              <a:ln w="12700">
                <a:noFill/>
                <a:prstDash val="solid"/>
              </a:ln>
              <a:effectLst>
                <a:glow rad="228600">
                  <a:schemeClr val="bg1">
                    <a:alpha val="40000"/>
                  </a:schemeClr>
                </a:glow>
              </a:effectLst>
              <a:latin typeface="Century Gothic" pitchFamily="34" charset="0"/>
            </a:endParaRPr>
          </a:p>
        </p:txBody>
      </p:sp>
      <p:sp>
        <p:nvSpPr>
          <p:cNvPr id="9" name="Rectangle 8"/>
          <p:cNvSpPr/>
          <p:nvPr/>
        </p:nvSpPr>
        <p:spPr>
          <a:xfrm>
            <a:off x="838200" y="5410200"/>
            <a:ext cx="7696200" cy="461665"/>
          </a:xfrm>
          <a:prstGeom prst="rect">
            <a:avLst/>
          </a:prstGeom>
          <a:noFill/>
          <a:ln>
            <a:noFill/>
          </a:ln>
        </p:spPr>
        <p:txBody>
          <a:bodyPr wrap="square" lIns="91440" tIns="45720" rIns="91440" bIns="45720">
            <a:spAutoFit/>
          </a:bodyPr>
          <a:lstStyle/>
          <a:p>
            <a:pPr algn="ctr"/>
            <a:r>
              <a:rPr lang="en-US" sz="2400" b="1" cap="none" spc="0" dirty="0" smtClean="0">
                <a:ln w="12700">
                  <a:noFill/>
                  <a:prstDash val="solid"/>
                </a:ln>
                <a:effectLst>
                  <a:glow rad="228600">
                    <a:schemeClr val="bg1">
                      <a:alpha val="40000"/>
                    </a:schemeClr>
                  </a:glow>
                </a:effectLst>
                <a:latin typeface="Century Gothic" pitchFamily="34" charset="0"/>
              </a:rPr>
              <a:t>www.historicnashvilleinc.org</a:t>
            </a:r>
            <a:endParaRPr lang="en-US" sz="2400" b="1" cap="none" spc="0" dirty="0">
              <a:ln w="12700">
                <a:noFill/>
                <a:prstDash val="solid"/>
              </a:ln>
              <a:effectLst>
                <a:glow rad="228600">
                  <a:schemeClr val="bg1">
                    <a:alpha val="40000"/>
                  </a:schemeClr>
                </a:glow>
              </a:effectLst>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914400" y="990600"/>
            <a:ext cx="7218270" cy="4800600"/>
          </a:xfrm>
          <a:prstGeom prst="rect">
            <a:avLst/>
          </a:prstGeom>
          <a:ln>
            <a:noFill/>
          </a:ln>
          <a:effectLst>
            <a:outerShdw blurRad="292100" dist="139700" dir="2700000" algn="tl" rotWithShape="0">
              <a:srgbClr val="333333">
                <a:alpha val="65000"/>
              </a:srgbClr>
            </a:outerShdw>
          </a:effectLst>
        </p:spPr>
      </p:pic>
      <p:grpSp>
        <p:nvGrpSpPr>
          <p:cNvPr id="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8229600" cy="762000"/>
          </a:xfrm>
        </p:spPr>
        <p:txBody>
          <a:bodyPr>
            <a:noAutofit/>
          </a:bodyPr>
          <a:lstStyle/>
          <a:p>
            <a:r>
              <a:rPr lang="en-US" sz="40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ALBERT SAMUEL WARREN HOUSE</a:t>
            </a:r>
            <a:endParaRPr lang="en-GB" sz="4000" spc="0" dirty="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685800" y="6096000"/>
            <a:ext cx="7772400" cy="762000"/>
          </a:xfrm>
          <a:prstGeom prst="rect">
            <a:avLst/>
          </a:prstGeom>
          <a:noFill/>
          <a:ln w="6350" cap="rnd">
            <a:noFill/>
          </a:ln>
          <a:effectLst>
            <a:softEdge rad="63500"/>
          </a:effectLst>
        </p:spPr>
        <p:txBody>
          <a:bodyPr vert="horz" rtlCol="0" anchor="ctr" anchorCtr="0">
            <a:normAutofit/>
          </a:bodyPr>
          <a:lstStyle/>
          <a:p>
            <a:pPr lvl="0" algn="ctr">
              <a:spcBef>
                <a:spcPct val="0"/>
              </a:spcBef>
            </a:pP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Music Row </a:t>
            </a:r>
            <a:r>
              <a:rPr lang="en-US" sz="28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- 1812 </a:t>
            </a: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Broadway, </a:t>
            </a:r>
            <a:r>
              <a:rPr lang="en-US" sz="2600" i="1" dirty="0" smtClean="0">
                <a:ln w="18415" cmpd="sng">
                  <a:noFill/>
                  <a:prstDash val="solid"/>
                </a:ln>
                <a:solidFill>
                  <a:srgbClr val="FFFFFF"/>
                </a:solidFill>
                <a:effectLst>
                  <a:glow rad="101600">
                    <a:schemeClr val="bg1">
                      <a:lumMod val="75000"/>
                      <a:lumOff val="25000"/>
                      <a:alpha val="40000"/>
                    </a:schemeClr>
                  </a:glow>
                </a:effectLst>
                <a:latin typeface="+mj-lt"/>
              </a:rPr>
              <a:t>built around 1888</a:t>
            </a:r>
            <a:endParaRPr lang="en-GB" sz="2600" i="1" dirty="0">
              <a:ln w="18415" cmpd="sng">
                <a:noFill/>
                <a:prstDash val="solid"/>
              </a:ln>
              <a:solidFill>
                <a:srgbClr val="FFFFFF"/>
              </a:solidFill>
              <a:effectLst>
                <a:glow rad="101600">
                  <a:schemeClr val="bg1">
                    <a:lumMod val="75000"/>
                    <a:lumOff val="25000"/>
                    <a:alpha val="40000"/>
                  </a:schemeClr>
                </a:glow>
              </a:effectLst>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838200" y="1066800"/>
            <a:ext cx="7437897" cy="4949276"/>
          </a:xfrm>
          <a:prstGeom prst="rect">
            <a:avLst/>
          </a:prstGeom>
          <a:ln>
            <a:noFill/>
          </a:ln>
          <a:effectLst>
            <a:outerShdw blurRad="292100" dist="139700" dir="2700000" algn="tl" rotWithShape="0">
              <a:srgbClr val="333333">
                <a:alpha val="65000"/>
              </a:srgbClr>
            </a:outerShdw>
          </a:effectLst>
        </p:spPr>
      </p:pic>
      <p:grpSp>
        <p:nvGrpSpPr>
          <p:cNvPr id="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8229600" cy="762000"/>
          </a:xfrm>
        </p:spPr>
        <p:txBody>
          <a:bodyPr>
            <a:noAutofit/>
          </a:bodyPr>
          <a:lstStyle/>
          <a:p>
            <a:r>
              <a:rPr lang="en-US" sz="44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BELAIR MANSION</a:t>
            </a:r>
            <a:endParaRPr lang="en-GB" sz="4400" spc="0" dirty="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685800" y="6096000"/>
            <a:ext cx="7772400" cy="762000"/>
          </a:xfrm>
          <a:prstGeom prst="rect">
            <a:avLst/>
          </a:prstGeom>
          <a:noFill/>
          <a:ln w="6350" cap="rnd">
            <a:noFill/>
          </a:ln>
          <a:effectLst>
            <a:softEdge rad="63500"/>
          </a:effectLst>
        </p:spPr>
        <p:txBody>
          <a:bodyPr vert="horz" rtlCol="0" anchor="ctr" anchorCtr="0">
            <a:normAutofit fontScale="92500" lnSpcReduction="20000"/>
          </a:bodyPr>
          <a:lstStyle/>
          <a:p>
            <a:pPr lvl="0" algn="ctr">
              <a:spcBef>
                <a:spcPct val="0"/>
              </a:spcBef>
            </a:pPr>
            <a:r>
              <a:rPr lang="en-US" sz="2800" dirty="0" err="1">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Donelson</a:t>
            </a:r>
            <a:r>
              <a:rPr lang="en-US" sz="28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 - 2250 Lebanon </a:t>
            </a: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Road, </a:t>
            </a:r>
            <a:r>
              <a:rPr lang="en-US" sz="2800" i="1" dirty="0"/>
              <a:t>constructed from 1832-1838</a:t>
            </a: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 </a:t>
            </a:r>
            <a:endParaRPr lang="en-GB" sz="28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762000" y="990600"/>
            <a:ext cx="7627751" cy="5075607"/>
          </a:xfrm>
          <a:prstGeom prst="rect">
            <a:avLst/>
          </a:prstGeom>
          <a:ln>
            <a:noFill/>
          </a:ln>
          <a:effectLst>
            <a:outerShdw blurRad="292100" dist="139700" dir="2700000" algn="tl" rotWithShape="0">
              <a:srgbClr val="333333">
                <a:alpha val="65000"/>
              </a:srgbClr>
            </a:outerShdw>
          </a:effectLst>
        </p:spPr>
      </p:pic>
      <p:grpSp>
        <p:nvGrpSpPr>
          <p:cNvPr id="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8915400" cy="762000"/>
          </a:xfrm>
        </p:spPr>
        <p:txBody>
          <a:bodyPr>
            <a:noAutofit/>
          </a:bodyPr>
          <a:lstStyle/>
          <a:p>
            <a:r>
              <a:rPr lang="en-US" sz="44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COCA COLA BOTTLING PLANT</a:t>
            </a:r>
            <a:endParaRPr lang="en-GB" sz="44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685800" y="6096000"/>
            <a:ext cx="7772400" cy="762000"/>
          </a:xfrm>
          <a:prstGeom prst="rect">
            <a:avLst/>
          </a:prstGeom>
          <a:noFill/>
          <a:ln w="6350" cap="rnd">
            <a:noFill/>
          </a:ln>
          <a:effectLst>
            <a:softEdge rad="63500"/>
          </a:effectLst>
        </p:spPr>
        <p:txBody>
          <a:bodyPr vert="horz" rtlCol="0" anchor="ctr" anchorCtr="0">
            <a:normAutofit/>
          </a:bodyPr>
          <a:lstStyle/>
          <a:p>
            <a:pPr algn="ctr">
              <a:spcBef>
                <a:spcPct val="0"/>
              </a:spcBef>
            </a:pP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Midtown - </a:t>
            </a:r>
            <a:r>
              <a:rPr lang="en-US" sz="28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1525 Church </a:t>
            </a: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Street, </a:t>
            </a:r>
            <a:r>
              <a:rPr lang="en-US" sz="2600" i="1" dirty="0"/>
              <a:t>built in the 1920s</a:t>
            </a:r>
            <a:endParaRPr lang="en-GB" sz="26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457200" y="914400"/>
            <a:ext cx="8243378" cy="5485254"/>
          </a:xfrm>
          <a:prstGeom prst="rect">
            <a:avLst/>
          </a:prstGeom>
          <a:ln>
            <a:noFill/>
          </a:ln>
          <a:effectLst>
            <a:outerShdw blurRad="292100" dist="139700" dir="2700000" algn="tl" rotWithShape="0">
              <a:srgbClr val="333333">
                <a:alpha val="65000"/>
              </a:srgbClr>
            </a:outerShdw>
          </a:effectLst>
        </p:spPr>
      </p:pic>
      <p:grpSp>
        <p:nvGrpSpPr>
          <p:cNvPr id="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8915400" cy="762000"/>
          </a:xfrm>
        </p:spPr>
        <p:txBody>
          <a:bodyPr>
            <a:noAutofit/>
          </a:bodyPr>
          <a:lstStyle/>
          <a:p>
            <a:r>
              <a:rPr lang="en-US" sz="44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HAMILTON CHURCH CEMETERY</a:t>
            </a:r>
            <a:endParaRPr lang="en-GB" sz="4400" spc="0" dirty="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685800" y="6096000"/>
            <a:ext cx="7772400" cy="762000"/>
          </a:xfrm>
          <a:prstGeom prst="rect">
            <a:avLst/>
          </a:prstGeom>
          <a:noFill/>
          <a:ln w="6350" cap="rnd">
            <a:noFill/>
          </a:ln>
          <a:effectLst>
            <a:softEdge rad="63500"/>
          </a:effectLst>
        </p:spPr>
        <p:txBody>
          <a:bodyPr vert="horz" rtlCol="0" anchor="ctr" anchorCtr="0">
            <a:normAutofit fontScale="92500" lnSpcReduction="20000"/>
          </a:bodyPr>
          <a:lstStyle/>
          <a:p>
            <a:pPr lvl="0" algn="ctr">
              <a:spcBef>
                <a:spcPct val="0"/>
              </a:spcBef>
            </a:pPr>
            <a:r>
              <a:rPr lang="en-US" sz="28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Antioch - 3105 Hamilton Church </a:t>
            </a: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Road, </a:t>
            </a:r>
            <a:r>
              <a:rPr lang="en-US" sz="2800" i="1" dirty="0"/>
              <a:t>dates from 1831</a:t>
            </a:r>
            <a:endParaRPr lang="en-GB" sz="28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914401" y="990600"/>
            <a:ext cx="7323379" cy="4873076"/>
          </a:xfrm>
          <a:prstGeom prst="rect">
            <a:avLst/>
          </a:prstGeom>
          <a:ln>
            <a:noFill/>
          </a:ln>
          <a:effectLst>
            <a:outerShdw blurRad="292100" dist="139700" dir="2700000" algn="tl" rotWithShape="0">
              <a:srgbClr val="333333">
                <a:alpha val="65000"/>
              </a:srgbClr>
            </a:outerShdw>
          </a:effectLst>
        </p:spPr>
      </p:pic>
      <p:grpSp>
        <p:nvGrpSpPr>
          <p:cNvPr id="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8915400" cy="762000"/>
          </a:xfrm>
        </p:spPr>
        <p:txBody>
          <a:bodyPr>
            <a:noAutofit/>
          </a:bodyPr>
          <a:lstStyle/>
          <a:p>
            <a:r>
              <a:rPr lang="en-US" sz="44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HILLSBORO HIGH SCHOOL</a:t>
            </a:r>
            <a:endParaRPr lang="en-GB" sz="44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685800" y="6096000"/>
            <a:ext cx="7772400" cy="762000"/>
          </a:xfrm>
          <a:prstGeom prst="rect">
            <a:avLst/>
          </a:prstGeom>
          <a:noFill/>
          <a:ln w="6350" cap="rnd">
            <a:noFill/>
          </a:ln>
          <a:effectLst>
            <a:softEdge rad="63500"/>
          </a:effectLst>
        </p:spPr>
        <p:txBody>
          <a:bodyPr vert="horz" rtlCol="0" anchor="ctr" anchorCtr="0">
            <a:normAutofit/>
          </a:bodyPr>
          <a:lstStyle/>
          <a:p>
            <a:pPr lvl="0" algn="ctr">
              <a:spcBef>
                <a:spcPct val="0"/>
              </a:spcBef>
            </a:pP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Green Hills </a:t>
            </a:r>
            <a:r>
              <a:rPr lang="en-US" sz="28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- 3812 Hillsboro </a:t>
            </a:r>
            <a:r>
              <a:rPr lang="en-US" sz="28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Pike, </a:t>
            </a:r>
            <a:r>
              <a:rPr lang="en-US" sz="2600" i="1" dirty="0" smtClean="0">
                <a:ln w="18415" cmpd="sng">
                  <a:noFill/>
                  <a:prstDash val="solid"/>
                </a:ln>
                <a:solidFill>
                  <a:srgbClr val="FFFFFF"/>
                </a:solidFill>
                <a:effectLst>
                  <a:glow rad="101600">
                    <a:schemeClr val="bg1">
                      <a:lumMod val="75000"/>
                      <a:lumOff val="25000"/>
                      <a:alpha val="40000"/>
                    </a:schemeClr>
                  </a:glow>
                </a:effectLst>
                <a:latin typeface="+mj-lt"/>
              </a:rPr>
              <a:t>built 1954 </a:t>
            </a:r>
            <a:endParaRPr lang="en-GB" sz="2600" i="1" dirty="0">
              <a:ln w="18415" cmpd="sng">
                <a:noFill/>
                <a:prstDash val="solid"/>
              </a:ln>
              <a:solidFill>
                <a:srgbClr val="FFFFFF"/>
              </a:solidFill>
              <a:effectLst>
                <a:glow rad="101600">
                  <a:schemeClr val="bg1">
                    <a:lumMod val="75000"/>
                    <a:lumOff val="25000"/>
                    <a:alpha val="40000"/>
                  </a:schemeClr>
                </a:glow>
              </a:effectLs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5257800" y="859486"/>
            <a:ext cx="3505200" cy="5267701"/>
          </a:xfrm>
          <a:prstGeom prst="rect">
            <a:avLst/>
          </a:prstGeom>
          <a:ln>
            <a:noFill/>
          </a:ln>
          <a:effectLst>
            <a:outerShdw blurRad="292100" dist="139700" dir="2700000" algn="tl" rotWithShape="0">
              <a:srgbClr val="333333">
                <a:alpha val="65000"/>
              </a:srgbClr>
            </a:outerShdw>
          </a:effectLst>
        </p:spPr>
      </p:pic>
      <p:grpSp>
        <p:nvGrpSpPr>
          <p:cNvPr id="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8915400" cy="762000"/>
          </a:xfrm>
        </p:spPr>
        <p:txBody>
          <a:bodyPr>
            <a:noAutofit/>
          </a:bodyPr>
          <a:lstStyle/>
          <a:p>
            <a:r>
              <a:rPr lang="en-US" sz="40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PRINTERS ALLEY HISTORIC DISTRICT</a:t>
            </a:r>
            <a:endParaRPr lang="en-GB" sz="40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0" y="6096000"/>
            <a:ext cx="9144000" cy="762000"/>
          </a:xfrm>
          <a:prstGeom prst="rect">
            <a:avLst/>
          </a:prstGeom>
          <a:noFill/>
          <a:ln w="6350" cap="rnd">
            <a:noFill/>
          </a:ln>
          <a:effectLst>
            <a:softEdge rad="63500"/>
          </a:effectLst>
        </p:spPr>
        <p:txBody>
          <a:bodyPr vert="horz" rtlCol="0" anchor="ctr" anchorCtr="0">
            <a:noAutofit/>
          </a:bodyPr>
          <a:lstStyle/>
          <a:p>
            <a:pPr algn="ctr">
              <a:spcBef>
                <a:spcPct val="0"/>
              </a:spcBef>
            </a:pPr>
            <a:r>
              <a:rPr lang="en-US" sz="24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Downtown - 200 </a:t>
            </a:r>
            <a:r>
              <a:rPr lang="en-US" sz="24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block of 3rd Ave. N </a:t>
            </a:r>
            <a:r>
              <a:rPr lang="en-US" sz="24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&amp; 4th </a:t>
            </a:r>
            <a:r>
              <a:rPr lang="en-US" sz="24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Ave. N </a:t>
            </a:r>
            <a:r>
              <a:rPr lang="en-US" sz="24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&amp; </a:t>
            </a:r>
            <a:r>
              <a:rPr lang="en-US" sz="24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300 block of Church </a:t>
            </a:r>
            <a:r>
              <a:rPr lang="en-US" sz="24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St</a:t>
            </a:r>
            <a:r>
              <a:rPr lang="en-US" sz="24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 </a:t>
            </a:r>
            <a:r>
              <a:rPr lang="en-US" sz="2400" i="1" dirty="0"/>
              <a:t>represents buildings built from 1874-1929</a:t>
            </a:r>
            <a:endParaRPr lang="en-GB" sz="24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endParaRPr>
          </a:p>
        </p:txBody>
      </p:sp>
      <p:pic>
        <p:nvPicPr>
          <p:cNvPr id="12" name="Picture 11" descr="DSC_1726.JPG"/>
          <p:cNvPicPr>
            <a:picLocks noChangeAspect="1"/>
          </p:cNvPicPr>
          <p:nvPr/>
        </p:nvPicPr>
        <p:blipFill>
          <a:blip r:embed="rId6" cstate="screen"/>
          <a:stretch>
            <a:fillRect/>
          </a:stretch>
        </p:blipFill>
        <p:spPr>
          <a:xfrm>
            <a:off x="228600" y="1676400"/>
            <a:ext cx="4800600" cy="31943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1066800" y="990600"/>
            <a:ext cx="7086600" cy="4715519"/>
          </a:xfrm>
          <a:prstGeom prst="rect">
            <a:avLst/>
          </a:prstGeom>
          <a:ln>
            <a:noFill/>
          </a:ln>
          <a:effectLst>
            <a:outerShdw blurRad="292100" dist="139700" dir="2700000" algn="tl" rotWithShape="0">
              <a:srgbClr val="333333">
                <a:alpha val="65000"/>
              </a:srgbClr>
            </a:outerShdw>
          </a:effectLst>
        </p:spPr>
      </p:pic>
      <p:grpSp>
        <p:nvGrpSpPr>
          <p:cNvPr id="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8915400" cy="762000"/>
          </a:xfrm>
        </p:spPr>
        <p:txBody>
          <a:bodyPr>
            <a:noAutofit/>
          </a:bodyPr>
          <a:lstStyle/>
          <a:p>
            <a:r>
              <a:rPr lang="en-US" sz="40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RCA STUDIO A</a:t>
            </a:r>
            <a:endParaRPr lang="en-GB" sz="40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0" y="6096000"/>
            <a:ext cx="9144000" cy="762000"/>
          </a:xfrm>
          <a:prstGeom prst="rect">
            <a:avLst/>
          </a:prstGeom>
          <a:noFill/>
          <a:ln w="6350" cap="rnd">
            <a:noFill/>
          </a:ln>
          <a:effectLst>
            <a:softEdge rad="63500"/>
          </a:effectLst>
        </p:spPr>
        <p:txBody>
          <a:bodyPr vert="horz" rtlCol="0" anchor="ctr" anchorCtr="0">
            <a:noAutofit/>
          </a:bodyPr>
          <a:lstStyle/>
          <a:p>
            <a:pPr algn="ctr">
              <a:spcBef>
                <a:spcPct val="0"/>
              </a:spcBef>
            </a:pPr>
            <a:r>
              <a:rPr lang="en-US" sz="26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Music </a:t>
            </a:r>
            <a:r>
              <a:rPr lang="en-US" sz="26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Row - 30 Music Square </a:t>
            </a:r>
            <a:r>
              <a:rPr lang="en-US" sz="26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West, </a:t>
            </a:r>
            <a:r>
              <a:rPr lang="en-US" sz="2600" i="1" dirty="0" smtClean="0">
                <a:ln w="18415" cmpd="sng">
                  <a:noFill/>
                  <a:prstDash val="solid"/>
                </a:ln>
                <a:solidFill>
                  <a:srgbClr val="FFFFFF"/>
                </a:solidFill>
                <a:effectLst>
                  <a:glow rad="101600">
                    <a:schemeClr val="bg1">
                      <a:lumMod val="75000"/>
                      <a:lumOff val="25000"/>
                      <a:alpha val="40000"/>
                    </a:schemeClr>
                  </a:glow>
                </a:effectLst>
                <a:latin typeface="+mj-lt"/>
              </a:rPr>
              <a:t>built in 1964</a:t>
            </a:r>
            <a:endParaRPr lang="en-GB" sz="2600" i="1" dirty="0">
              <a:ln w="18415" cmpd="sng">
                <a:noFill/>
                <a:prstDash val="solid"/>
              </a:ln>
              <a:solidFill>
                <a:srgbClr val="FFFFFF"/>
              </a:solidFill>
              <a:effectLst>
                <a:glow rad="101600">
                  <a:schemeClr val="bg1">
                    <a:lumMod val="75000"/>
                    <a:lumOff val="25000"/>
                    <a:alpha val="40000"/>
                  </a:schemeClr>
                </a:glow>
              </a:effectLst>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pic>
        <p:nvPicPr>
          <p:cNvPr id="8" name="Picture 7" descr="1-Cordull Hull Building.jpeg"/>
          <p:cNvPicPr>
            <a:picLocks noChangeAspect="1"/>
          </p:cNvPicPr>
          <p:nvPr/>
        </p:nvPicPr>
        <p:blipFill>
          <a:blip r:embed="rId4" cstate="screen"/>
          <a:stretch>
            <a:fillRect/>
          </a:stretch>
        </p:blipFill>
        <p:spPr>
          <a:xfrm>
            <a:off x="5354713" y="914400"/>
            <a:ext cx="3789287" cy="2541544"/>
          </a:xfrm>
          <a:prstGeom prst="rect">
            <a:avLst/>
          </a:prstGeom>
          <a:ln>
            <a:noFill/>
          </a:ln>
          <a:effectLst>
            <a:outerShdw blurRad="292100" dist="139700" dir="2700000" algn="tl" rotWithShape="0">
              <a:srgbClr val="333333">
                <a:alpha val="65000"/>
              </a:srgbClr>
            </a:outerShdw>
          </a:effectLst>
        </p:spPr>
      </p:pic>
      <p:grpSp>
        <p:nvGrpSpPr>
          <p:cNvPr id="2" name="Group 11"/>
          <p:cNvGrpSpPr/>
          <p:nvPr/>
        </p:nvGrpSpPr>
        <p:grpSpPr>
          <a:xfrm>
            <a:off x="0" y="4495800"/>
            <a:ext cx="9144000" cy="2362200"/>
            <a:chOff x="0" y="4495800"/>
            <a:chExt cx="9144000" cy="2362200"/>
          </a:xfrm>
        </p:grpSpPr>
        <p:pic>
          <p:nvPicPr>
            <p:cNvPr id="10" name="Picture 9" descr="skyline.jpg"/>
            <p:cNvPicPr>
              <a:picLocks noChangeAspect="1"/>
            </p:cNvPicPr>
            <p:nvPr/>
          </p:nvPicPr>
          <p:blipFill>
            <a:blip r:embed="rId5" cstate="screen">
              <a:clrChange>
                <a:clrFrom>
                  <a:srgbClr val="FFFFFF"/>
                </a:clrFrom>
                <a:clrTo>
                  <a:srgbClr val="FFFFFF">
                    <a:alpha val="0"/>
                  </a:srgbClr>
                </a:clrTo>
              </a:clrChange>
              <a:biLevel thresh="50000"/>
              <a:lum bright="-20000" contrast="30000"/>
            </a:blip>
            <a:srcRect/>
            <a:stretch>
              <a:fillRect/>
            </a:stretch>
          </p:blipFill>
          <p:spPr>
            <a:xfrm>
              <a:off x="1600200" y="4495800"/>
              <a:ext cx="7543800" cy="20275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a:xfrm>
            <a:off x="228600" y="152400"/>
            <a:ext cx="8915400" cy="762000"/>
          </a:xfrm>
        </p:spPr>
        <p:txBody>
          <a:bodyPr>
            <a:noAutofit/>
          </a:bodyPr>
          <a:lstStyle/>
          <a:p>
            <a:r>
              <a:rPr lang="en-US" sz="40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rPr>
              <a:t>SUNNYSIDE OUTBUILDINGS</a:t>
            </a:r>
            <a:endParaRPr lang="en-GB" sz="4000" spc="0" dirty="0" smtClean="0">
              <a:ln w="18415" cmpd="sng">
                <a:solidFill>
                  <a:srgbClr val="FFFFFF"/>
                </a:solid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Century Gothic" pitchFamily="34" charset="0"/>
            </a:endParaRPr>
          </a:p>
        </p:txBody>
      </p:sp>
      <p:sp>
        <p:nvSpPr>
          <p:cNvPr id="5" name="Title 2"/>
          <p:cNvSpPr txBox="1">
            <a:spLocks/>
          </p:cNvSpPr>
          <p:nvPr/>
        </p:nvSpPr>
        <p:spPr>
          <a:xfrm>
            <a:off x="0" y="6096000"/>
            <a:ext cx="9144000" cy="762000"/>
          </a:xfrm>
          <a:prstGeom prst="rect">
            <a:avLst/>
          </a:prstGeom>
          <a:noFill/>
          <a:ln w="6350" cap="rnd">
            <a:noFill/>
          </a:ln>
          <a:effectLst>
            <a:softEdge rad="63500"/>
          </a:effectLst>
        </p:spPr>
        <p:txBody>
          <a:bodyPr vert="horz" rtlCol="0" anchor="ctr" anchorCtr="0">
            <a:noAutofit/>
          </a:bodyPr>
          <a:lstStyle/>
          <a:p>
            <a:pPr algn="ctr">
              <a:spcBef>
                <a:spcPct val="0"/>
              </a:spcBef>
            </a:pPr>
            <a:r>
              <a:rPr lang="en-US" sz="26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12 South </a:t>
            </a:r>
            <a:r>
              <a:rPr lang="en-US" sz="26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- 3000 Granny White </a:t>
            </a:r>
            <a:r>
              <a:rPr lang="en-US" sz="2600" dirty="0" smtClean="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rPr>
              <a:t>Pike, </a:t>
            </a:r>
            <a:r>
              <a:rPr lang="en-US" sz="2800" i="1" dirty="0"/>
              <a:t>built in the early 19</a:t>
            </a:r>
            <a:r>
              <a:rPr lang="en-US" sz="2800" i="1" baseline="30000" dirty="0"/>
              <a:t>th</a:t>
            </a:r>
            <a:r>
              <a:rPr lang="en-US" sz="2800" i="1" dirty="0"/>
              <a:t> century</a:t>
            </a:r>
            <a:endParaRPr lang="en-GB" sz="2600" dirty="0">
              <a:ln w="18415" cmpd="sng">
                <a:noFill/>
                <a:prstDash val="solid"/>
              </a:ln>
              <a:solidFill>
                <a:srgbClr val="FFFFFF"/>
              </a:solidFill>
              <a:effectLst>
                <a:glow rad="101600">
                  <a:schemeClr val="bg1">
                    <a:lumMod val="75000"/>
                    <a:lumOff val="25000"/>
                    <a:alpha val="40000"/>
                  </a:schemeClr>
                </a:glow>
                <a:outerShdw blurRad="63500" dir="3600000" algn="tl" rotWithShape="0">
                  <a:srgbClr val="000000">
                    <a:alpha val="70000"/>
                  </a:srgbClr>
                </a:outerShdw>
              </a:effectLst>
              <a:latin typeface="Franklin Gothic Book" pitchFamily="34" charset="0"/>
            </a:endParaRPr>
          </a:p>
        </p:txBody>
      </p:sp>
      <p:pic>
        <p:nvPicPr>
          <p:cNvPr id="9" name="Picture 8" descr="DSC_2380.JPG"/>
          <p:cNvPicPr>
            <a:picLocks noChangeAspect="1"/>
          </p:cNvPicPr>
          <p:nvPr/>
        </p:nvPicPr>
        <p:blipFill>
          <a:blip r:embed="rId6" cstate="screen"/>
          <a:stretch>
            <a:fillRect/>
          </a:stretch>
        </p:blipFill>
        <p:spPr>
          <a:xfrm>
            <a:off x="0" y="1676400"/>
            <a:ext cx="5257800" cy="349861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223</TotalTime>
  <Words>1595</Words>
  <Application>Microsoft Office PowerPoint</Application>
  <PresentationFormat>On-screen Show (4:3)</PresentationFormat>
  <Paragraphs>55</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PowerPoint Presentation</vt:lpstr>
      <vt:lpstr>ALBERT SAMUEL WARREN HOUSE</vt:lpstr>
      <vt:lpstr>BELAIR MANSION</vt:lpstr>
      <vt:lpstr>COCA COLA BOTTLING PLANT</vt:lpstr>
      <vt:lpstr>HAMILTON CHURCH CEMETERY</vt:lpstr>
      <vt:lpstr>HILLSBORO HIGH SCHOOL</vt:lpstr>
      <vt:lpstr>PRINTERS ALLEY HISTORIC DISTRICT</vt:lpstr>
      <vt:lpstr>RCA STUDIO A</vt:lpstr>
      <vt:lpstr>SUNNYSIDE OUTBUILDINGS</vt:lpstr>
      <vt:lpstr>TRAIL WEST BUILDING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Peeper</dc:creator>
  <cp:lastModifiedBy>Melissa</cp:lastModifiedBy>
  <cp:revision>37</cp:revision>
  <dcterms:created xsi:type="dcterms:W3CDTF">2014-09-16T00:57:42Z</dcterms:created>
  <dcterms:modified xsi:type="dcterms:W3CDTF">2014-09-23T03:06:33Z</dcterms:modified>
</cp:coreProperties>
</file>