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69" r:id="rId4"/>
    <p:sldId id="270" r:id="rId5"/>
    <p:sldId id="271" r:id="rId6"/>
    <p:sldId id="272" r:id="rId7"/>
    <p:sldId id="268" r:id="rId8"/>
    <p:sldId id="273" r:id="rId9"/>
    <p:sldId id="274" r:id="rId10"/>
    <p:sldId id="275" r:id="rId11"/>
    <p:sldId id="259" r:id="rId12"/>
    <p:sldId id="26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58" d="100"/>
          <a:sy n="58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120F-028E-49EC-B0BA-02EC0DA8DC93}" type="datetimeFigureOut">
              <a:rPr lang="en-GB" smtClean="0"/>
              <a:pPr/>
              <a:t>07/03/2014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8A2-8A08-40C4-876D-712371E03B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120F-028E-49EC-B0BA-02EC0DA8DC93}" type="datetimeFigureOut">
              <a:rPr lang="en-GB" smtClean="0"/>
              <a:pPr/>
              <a:t>07/03/2014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8A2-8A08-40C4-876D-712371E03B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120F-028E-49EC-B0BA-02EC0DA8DC93}" type="datetimeFigureOut">
              <a:rPr lang="en-GB" smtClean="0"/>
              <a:pPr/>
              <a:t>07/03/2014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8A2-8A08-40C4-876D-712371E03B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413657" y="63963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@Historic_Nash		@mswyllie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  #oldhousefair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120F-028E-49EC-B0BA-02EC0DA8DC93}" type="datetimeFigureOut">
              <a:rPr lang="en-GB" smtClean="0"/>
              <a:pPr/>
              <a:t>07/03/2014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8A2-8A08-40C4-876D-712371E03B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120F-028E-49EC-B0BA-02EC0DA8DC93}" type="datetimeFigureOut">
              <a:rPr lang="en-GB" smtClean="0"/>
              <a:pPr/>
              <a:t>07/03/2014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8A2-8A08-40C4-876D-712371E03B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120F-028E-49EC-B0BA-02EC0DA8DC93}" type="datetimeFigureOut">
              <a:rPr lang="en-GB" smtClean="0"/>
              <a:pPr/>
              <a:t>07/03/2014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8A2-8A08-40C4-876D-712371E03B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120F-028E-49EC-B0BA-02EC0DA8DC93}" type="datetimeFigureOut">
              <a:rPr lang="en-GB" smtClean="0"/>
              <a:pPr/>
              <a:t>07/03/2014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8A2-8A08-40C4-876D-712371E03B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120F-028E-49EC-B0BA-02EC0DA8DC93}" type="datetimeFigureOut">
              <a:rPr lang="en-GB" smtClean="0"/>
              <a:pPr/>
              <a:t>07/03/2014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8A2-8A08-40C4-876D-712371E03B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120F-028E-49EC-B0BA-02EC0DA8DC93}" type="datetimeFigureOut">
              <a:rPr lang="en-GB" smtClean="0"/>
              <a:pPr/>
              <a:t>07/03/2014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8A2-8A08-40C4-876D-712371E03B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120F-028E-49EC-B0BA-02EC0DA8DC93}" type="datetimeFigureOut">
              <a:rPr lang="en-GB" smtClean="0"/>
              <a:pPr/>
              <a:t>07/03/2014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8A2-8A08-40C4-876D-712371E03B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120F-028E-49EC-B0BA-02EC0DA8DC93}" type="datetimeFigureOut">
              <a:rPr lang="en-GB" smtClean="0"/>
              <a:pPr/>
              <a:t>07/03/2014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5B8A2-8A08-40C4-876D-712371E03B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shville.gov/Planning-Department/Mapping-and-GIS/PropertyMapping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nashvilleinc.org/" TargetMode="External"/><Relationship Id="rId7" Type="http://schemas.openxmlformats.org/officeDocument/2006/relationships/hyperlink" Target="http://www.nps.gov/tps/standards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servationnation.org/" TargetMode="External"/><Relationship Id="rId5" Type="http://schemas.openxmlformats.org/officeDocument/2006/relationships/hyperlink" Target="http://www.tn.gov/environment/history/" TargetMode="External"/><Relationship Id="rId4" Type="http://schemas.openxmlformats.org/officeDocument/2006/relationships/hyperlink" Target="http://www.nashville.gov/Historical-Commission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preservationnation.org/2012/07/31/10-on-tuesday-10-ways-to-research-your-homes-history/#.UxsgbbRvhp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6857" y="1892946"/>
            <a:ext cx="8077200" cy="10464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2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sx="107000" sy="107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Old v/s Historic</a:t>
            </a:r>
            <a:endParaRPr lang="en-US" sz="62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sx="107000" sy="107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939386"/>
            <a:ext cx="54863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i="1" dirty="0" smtClean="0">
                <a:solidFill>
                  <a:schemeClr val="bg1"/>
                </a:solidFill>
              </a:rPr>
              <a:t>What is historic anyway?</a:t>
            </a:r>
            <a:endParaRPr lang="en-US" sz="34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562600"/>
            <a:ext cx="2590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</a:rPr>
              <a:t>Melissa Wyllie</a:t>
            </a:r>
          </a:p>
          <a:p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	</a:t>
            </a:r>
            <a:r>
              <a:rPr lang="en-US" sz="2600" b="1" dirty="0" smtClean="0">
                <a:solidFill>
                  <a:schemeClr val="bg1"/>
                </a:solidFill>
              </a:rPr>
              <a:t>		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Nashville’s Historic Neighborhoods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76990"/>
            <a:ext cx="3542809" cy="3542809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TextBox 4"/>
          <p:cNvSpPr txBox="1"/>
          <p:nvPr/>
        </p:nvSpPr>
        <p:spPr>
          <a:xfrm>
            <a:off x="239485" y="1754326"/>
            <a:ext cx="8077200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Davidson County, there are over 4065 buildings or structures listed in the </a:t>
            </a:r>
            <a:r>
              <a:rPr lang="en-US" sz="2400" dirty="0">
                <a:solidFill>
                  <a:srgbClr val="C00000"/>
                </a:solidFill>
              </a:rPr>
              <a:t>National Register</a:t>
            </a:r>
            <a:r>
              <a:rPr lang="en-US" sz="2400" dirty="0"/>
              <a:t> individually or as a part of a </a:t>
            </a:r>
            <a:r>
              <a:rPr lang="en-US" sz="2400" dirty="0">
                <a:solidFill>
                  <a:srgbClr val="C00000"/>
                </a:solidFill>
              </a:rPr>
              <a:t>National Register Historic </a:t>
            </a:r>
            <a:r>
              <a:rPr lang="en-US" sz="2400" dirty="0" smtClean="0">
                <a:solidFill>
                  <a:srgbClr val="C00000"/>
                </a:solidFill>
              </a:rPr>
              <a:t>District.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2271" y="3075325"/>
            <a:ext cx="487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Nashville's neighborhoods listed </a:t>
            </a:r>
            <a:r>
              <a:rPr lang="en-US" sz="2200" dirty="0"/>
              <a:t>in the National Register of Historic </a:t>
            </a:r>
            <a:r>
              <a:rPr lang="en-US" sz="2200" dirty="0" smtClean="0"/>
              <a:t>Places are:  </a:t>
            </a:r>
            <a:r>
              <a:rPr lang="en-US" sz="2200" dirty="0"/>
              <a:t>Belle Meade Links Triangle, Belmont-Hillsboro, Buena Vista, East Nashville (including portions of Lockeland Springs and East End), Edgefield, Germantown, Hillsboro-West End, Old Hickory Village, Richland-West End, Waverly Place, Whites </a:t>
            </a:r>
            <a:r>
              <a:rPr lang="en-US" sz="2200" dirty="0" smtClean="0"/>
              <a:t>Creek and </a:t>
            </a:r>
            <a:r>
              <a:rPr lang="en-US" sz="2200" dirty="0"/>
              <a:t>Woodland in Waverly.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711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Nashville’s Historic Neighborhoods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62248"/>
            <a:ext cx="4495800" cy="2978606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TextBox 4"/>
          <p:cNvSpPr txBox="1"/>
          <p:nvPr/>
        </p:nvSpPr>
        <p:spPr>
          <a:xfrm>
            <a:off x="533400" y="1828800"/>
            <a:ext cx="7696200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200" dirty="0"/>
              <a:t>Belle Meade Links Triangle</a:t>
            </a:r>
          </a:p>
          <a:p>
            <a:r>
              <a:rPr lang="en-US" sz="2200" dirty="0"/>
              <a:t>Belmont-Hillsboro</a:t>
            </a:r>
          </a:p>
          <a:p>
            <a:r>
              <a:rPr lang="en-US" sz="2200" dirty="0"/>
              <a:t>Blakemore</a:t>
            </a:r>
          </a:p>
          <a:p>
            <a:r>
              <a:rPr lang="en-US" sz="2200" dirty="0"/>
              <a:t>Broadway</a:t>
            </a:r>
          </a:p>
          <a:p>
            <a:r>
              <a:rPr lang="en-US" sz="2200" dirty="0"/>
              <a:t>Cherokee Park</a:t>
            </a:r>
          </a:p>
          <a:p>
            <a:r>
              <a:rPr lang="en-US" sz="2200" dirty="0"/>
              <a:t>Eastwood</a:t>
            </a:r>
          </a:p>
          <a:p>
            <a:r>
              <a:rPr lang="en-US" sz="2200" dirty="0"/>
              <a:t>Edgefield</a:t>
            </a:r>
          </a:p>
          <a:p>
            <a:r>
              <a:rPr lang="en-US" sz="2200" dirty="0"/>
              <a:t>Elmington Place</a:t>
            </a:r>
          </a:p>
          <a:p>
            <a:r>
              <a:rPr lang="en-US" sz="2200" dirty="0"/>
              <a:t>Germantown</a:t>
            </a:r>
          </a:p>
          <a:p>
            <a:r>
              <a:rPr lang="en-US" sz="2200" dirty="0"/>
              <a:t>Greenwood</a:t>
            </a:r>
          </a:p>
          <a:p>
            <a:r>
              <a:rPr lang="en-US" sz="2200" dirty="0"/>
              <a:t>Hillsboro-West End</a:t>
            </a:r>
          </a:p>
          <a:p>
            <a:r>
              <a:rPr lang="en-US" sz="2200" dirty="0"/>
              <a:t>Lockeland Springs-East End</a:t>
            </a:r>
          </a:p>
          <a:p>
            <a:r>
              <a:rPr lang="en-US" sz="2200" dirty="0"/>
              <a:t>Maxwell Heights</a:t>
            </a:r>
          </a:p>
          <a:p>
            <a:r>
              <a:rPr lang="en-US" sz="2200" dirty="0"/>
              <a:t>Park and Elkins</a:t>
            </a:r>
          </a:p>
          <a:p>
            <a:r>
              <a:rPr lang="en-US" sz="2200" dirty="0"/>
              <a:t>Richland-West </a:t>
            </a:r>
            <a:r>
              <a:rPr lang="en-US" sz="2200" dirty="0" smtClean="0"/>
              <a:t>End</a:t>
            </a:r>
          </a:p>
          <a:p>
            <a:r>
              <a:rPr lang="en-US" sz="2200" dirty="0" smtClean="0">
                <a:hlinkClick r:id="rId4"/>
              </a:rPr>
              <a:t>See if your house is in an overlay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580072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* Historic </a:t>
            </a:r>
            <a:r>
              <a:rPr lang="en-US" i="1" dirty="0">
                <a:solidFill>
                  <a:schemeClr val="bg1"/>
                </a:solidFill>
              </a:rPr>
              <a:t>Preservation Zoning Overlay or a Neighborhood Conservation Zoning Overlay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152400"/>
            <a:ext cx="8077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For Additional Information:</a:t>
            </a:r>
          </a:p>
          <a:p>
            <a:pPr algn="r"/>
            <a:endParaRPr lang="en-US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686800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 smtClean="0"/>
              <a:t>Historic Nashville, Inc.</a:t>
            </a:r>
          </a:p>
          <a:p>
            <a:r>
              <a:rPr lang="en-US" sz="2400" dirty="0" smtClean="0">
                <a:hlinkClick r:id="rId3"/>
              </a:rPr>
              <a:t>www.historicnashvilleinc.org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Metropolitan Nashville Historical Commission</a:t>
            </a:r>
          </a:p>
          <a:p>
            <a:r>
              <a:rPr lang="en-US" sz="2400" dirty="0" smtClean="0">
                <a:hlinkClick r:id="rId4"/>
              </a:rPr>
              <a:t>www.nashville.gov/Historical-Commission.aspx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Tennessee Historical Commission</a:t>
            </a:r>
          </a:p>
          <a:p>
            <a:r>
              <a:rPr lang="en-US" sz="2400" dirty="0" smtClean="0">
                <a:hlinkClick r:id="rId5"/>
              </a:rPr>
              <a:t>www.tn.gov/environment/history/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National Preservation Trust</a:t>
            </a:r>
          </a:p>
          <a:p>
            <a:r>
              <a:rPr lang="en-US" sz="2400" dirty="0" smtClean="0">
                <a:hlinkClick r:id="rId6"/>
              </a:rPr>
              <a:t>www.preservationnation.org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Secretary of the Interior’s Treatment of Historic Properties Standards</a:t>
            </a:r>
          </a:p>
          <a:p>
            <a:r>
              <a:rPr lang="en-US" sz="2400" dirty="0" smtClean="0">
                <a:hlinkClick r:id="rId7"/>
              </a:rPr>
              <a:t>www.nps.gov/tps/standards.htm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1143000"/>
            <a:ext cx="76962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itchFamily="34" charset="0"/>
              </a:rPr>
              <a:t>Thank</a:t>
            </a:r>
            <a:r>
              <a:rPr lang="en-US" sz="80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itchFamily="34" charset="0"/>
              </a:rPr>
              <a:t> You</a:t>
            </a:r>
            <a:endParaRPr lang="en-US" sz="80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  <p:pic>
        <p:nvPicPr>
          <p:cNvPr id="6" name="Picture 5" descr="HNI_Logo_2011(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0800" y="2514600"/>
            <a:ext cx="4124325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914400" y="4648200"/>
            <a:ext cx="76962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itchFamily="34" charset="0"/>
              </a:rPr>
              <a:t>Keep Nashville Unique.</a:t>
            </a:r>
            <a:endParaRPr lang="en-US" sz="4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41020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itchFamily="34" charset="0"/>
              </a:rPr>
              <a:t>www.historicnashvilleinc.org</a:t>
            </a:r>
            <a:endParaRPr lang="en-US" sz="24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-Cordull Hull Building.jpe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7800" y="1371600"/>
            <a:ext cx="7543800" cy="5029200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13500000" sx="108000" sy="108000" algn="br" rotWithShape="0">
              <a:schemeClr val="accent3">
                <a:lumMod val="75000"/>
                <a:alpha val="66000"/>
              </a:scheme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Why does it matter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?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2057400"/>
            <a:ext cx="7162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Impacts whether a property is “worth saving”</a:t>
            </a:r>
          </a:p>
          <a:p>
            <a:endParaRPr lang="en-US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Impacts how that property may be protected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Impacts construction/renovation for a property or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Affects the culture of a place, whether locally, regionally or nationally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algn="ctr"/>
            <a:r>
              <a:rPr lang="en-US" sz="2400" i="1" dirty="0" smtClean="0"/>
              <a:t>“Old </a:t>
            </a:r>
            <a:r>
              <a:rPr lang="en-US" sz="2400" i="1" dirty="0"/>
              <a:t>buildings are just old while historic buildings are worthy of preservation</a:t>
            </a:r>
            <a:r>
              <a:rPr lang="en-US" sz="2400" i="1" dirty="0" smtClean="0"/>
              <a:t>.”</a:t>
            </a:r>
            <a:r>
              <a:rPr lang="en-US" sz="2400" dirty="0" smtClean="0"/>
              <a:t> </a:t>
            </a: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6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78" y="1295399"/>
            <a:ext cx="7583023" cy="5105401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13500000" sx="108000" sy="108000" algn="br" rotWithShape="0">
              <a:schemeClr val="accent3">
                <a:lumMod val="75000"/>
                <a:alpha val="66000"/>
              </a:scheme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What is Historic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?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752600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 be considered </a:t>
            </a:r>
            <a:r>
              <a:rPr lang="en-US" sz="2400" b="1" dirty="0" smtClean="0"/>
              <a:t>historic, </a:t>
            </a:r>
            <a:r>
              <a:rPr lang="en-US" sz="2400" b="1" dirty="0"/>
              <a:t>a property must have three essential </a:t>
            </a:r>
            <a:r>
              <a:rPr lang="en-US" sz="2400" b="1" dirty="0" smtClean="0"/>
              <a:t>attributes:</a:t>
            </a:r>
          </a:p>
          <a:p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</a:t>
            </a:r>
            <a:r>
              <a:rPr lang="en-US" sz="2400" b="1" dirty="0" smtClean="0"/>
              <a:t>ufficient </a:t>
            </a:r>
            <a:r>
              <a:rPr lang="en-US" sz="2400" b="1" dirty="0"/>
              <a:t>age (generally at least 50 years old). That </a:t>
            </a:r>
            <a:r>
              <a:rPr lang="en-US" sz="2400" b="1" dirty="0" smtClean="0"/>
              <a:t>means buildings </a:t>
            </a:r>
            <a:r>
              <a:rPr lang="en-US" sz="2400" b="1" dirty="0"/>
              <a:t>built in </a:t>
            </a:r>
            <a:r>
              <a:rPr lang="en-US" sz="2400" b="1" dirty="0">
                <a:solidFill>
                  <a:srgbClr val="FF0000"/>
                </a:solidFill>
              </a:rPr>
              <a:t>1964 </a:t>
            </a:r>
            <a:r>
              <a:rPr lang="en-US" sz="2400" b="1" dirty="0"/>
              <a:t>or </a:t>
            </a:r>
            <a:r>
              <a:rPr lang="en-US" sz="2400" b="1" dirty="0" smtClean="0"/>
              <a:t>earlier historic.</a:t>
            </a:r>
          </a:p>
          <a:p>
            <a:pPr lvl="0"/>
            <a:endParaRPr lang="en-US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 </a:t>
            </a:r>
            <a:r>
              <a:rPr lang="en-US" sz="2400" b="1" dirty="0"/>
              <a:t>relatively high degree of physical </a:t>
            </a:r>
            <a:r>
              <a:rPr lang="en-US" sz="2400" b="1" dirty="0" smtClean="0"/>
              <a:t>integrity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Historical </a:t>
            </a:r>
            <a:r>
              <a:rPr lang="en-US" sz="2400" b="1" dirty="0"/>
              <a:t>significance</a:t>
            </a:r>
            <a:r>
              <a:rPr lang="en-US" sz="2400" b="1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0" algn="ctr"/>
            <a:r>
              <a:rPr lang="en-US" sz="2400" i="1" dirty="0" smtClean="0"/>
              <a:t>That last one’s where it gets tricky 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98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22" y="3124200"/>
            <a:ext cx="5160956" cy="3454400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0" name="Rectangle 9"/>
          <p:cNvSpPr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Historic Criteria #1: Age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32344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Generally for a property to be “old enough” to be historic it must </a:t>
            </a:r>
            <a:r>
              <a:rPr lang="en-US" sz="2400" dirty="0"/>
              <a:t>be at least 50 years old, although this is just a general rule of thumb. 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property </a:t>
            </a:r>
            <a:r>
              <a:rPr lang="en-US" sz="2400" dirty="0"/>
              <a:t>must be old enough to have been studied by historians, architectural historians, or archaeologists so </a:t>
            </a:r>
            <a:r>
              <a:rPr lang="en-US" sz="2400" dirty="0" smtClean="0"/>
              <a:t>its </a:t>
            </a:r>
            <a:r>
              <a:rPr lang="en-US" sz="2400" dirty="0"/>
              <a:t>place in history is clear. </a:t>
            </a:r>
          </a:p>
        </p:txBody>
      </p:sp>
    </p:spTree>
    <p:extLst>
      <p:ext uri="{BB962C8B-B14F-4D97-AF65-F5344CB8AC3E}">
        <p14:creationId xmlns:p14="http://schemas.microsoft.com/office/powerpoint/2010/main" val="10758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" y="21848"/>
            <a:ext cx="899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Criteria #2: Integrity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1430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property </a:t>
            </a:r>
            <a:r>
              <a:rPr lang="en-US" sz="2400" dirty="0"/>
              <a:t>must retain its historic physical integrity.  </a:t>
            </a:r>
            <a:r>
              <a:rPr lang="en-US" sz="2400" dirty="0" smtClean="0"/>
              <a:t>This </a:t>
            </a:r>
            <a:r>
              <a:rPr lang="en-US" sz="2400" dirty="0"/>
              <a:t>means </a:t>
            </a:r>
            <a:r>
              <a:rPr lang="en-US" sz="2400" dirty="0" smtClean="0"/>
              <a:t>the </a:t>
            </a:r>
            <a:r>
              <a:rPr lang="en-US" sz="2400" dirty="0"/>
              <a:t>property must be relatively </a:t>
            </a:r>
            <a:r>
              <a:rPr lang="en-US" sz="2400" dirty="0" smtClean="0"/>
              <a:t>unchanged.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Its </a:t>
            </a:r>
            <a:r>
              <a:rPr lang="en-US" sz="2400" dirty="0"/>
              <a:t>essential character-defining features relative to its significance must still be present. 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38400"/>
            <a:ext cx="5100434" cy="3720913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TextBox 4"/>
          <p:cNvSpPr txBox="1"/>
          <p:nvPr/>
        </p:nvSpPr>
        <p:spPr>
          <a:xfrm>
            <a:off x="375557" y="3430105"/>
            <a:ext cx="2819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“In my neighborhood some folks </a:t>
            </a:r>
            <a:r>
              <a:rPr lang="en-US" sz="2200" i="1" dirty="0"/>
              <a:t>want </a:t>
            </a:r>
            <a:r>
              <a:rPr lang="en-US" sz="2200" i="1" dirty="0" smtClean="0"/>
              <a:t>every </a:t>
            </a:r>
            <a:r>
              <a:rPr lang="en-US" sz="2200" i="1" dirty="0"/>
              <a:t>old building saved even </a:t>
            </a:r>
            <a:r>
              <a:rPr lang="en-US" sz="2200" i="1" dirty="0" smtClean="0"/>
              <a:t>though they </a:t>
            </a:r>
            <a:r>
              <a:rPr lang="en-US" sz="2200" i="1" dirty="0"/>
              <a:t>are infested with termites, full of asbestos and other general neglect issues</a:t>
            </a:r>
            <a:r>
              <a:rPr lang="en-US" sz="2200" i="1" dirty="0" smtClean="0"/>
              <a:t>.”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2115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Criteria #3: Significance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14400"/>
            <a:ext cx="8686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property must be considered significant to be historic.  </a:t>
            </a:r>
            <a:endParaRPr lang="en-US" sz="2400" dirty="0" smtClean="0"/>
          </a:p>
          <a:p>
            <a:endParaRPr lang="en-US" sz="2200" dirty="0"/>
          </a:p>
          <a:p>
            <a:pPr algn="ctr"/>
            <a:r>
              <a:rPr lang="en-US" sz="2200" i="1" dirty="0" smtClean="0"/>
              <a:t>“When </a:t>
            </a:r>
            <a:r>
              <a:rPr lang="en-US" sz="2200" i="1" dirty="0"/>
              <a:t>most people think 'historically significant,' they may be thinking of history class-type history, rather </a:t>
            </a:r>
            <a:r>
              <a:rPr lang="en-US" sz="2200" i="1" dirty="0" smtClean="0"/>
              <a:t>than</a:t>
            </a:r>
          </a:p>
          <a:p>
            <a:pPr algn="ctr"/>
            <a:r>
              <a:rPr lang="en-US" sz="2200" i="1" dirty="0" smtClean="0"/>
              <a:t>architectural history.”</a:t>
            </a:r>
          </a:p>
          <a:p>
            <a:endParaRPr lang="en-US" sz="2200" dirty="0"/>
          </a:p>
          <a:p>
            <a:pPr marL="457200" indent="-457200">
              <a:buAutoNum type="arabicParenBoth"/>
            </a:pPr>
            <a:r>
              <a:rPr lang="en-US" sz="2200" dirty="0" smtClean="0"/>
              <a:t>Association </a:t>
            </a:r>
            <a:r>
              <a:rPr lang="en-US" sz="2200" dirty="0"/>
              <a:t>with individuals, events, activities, or developments that </a:t>
            </a:r>
            <a:r>
              <a:rPr lang="en-US" sz="2200" dirty="0" smtClean="0"/>
              <a:t>shaped, or reflect </a:t>
            </a:r>
            <a:r>
              <a:rPr lang="en-US" sz="2200" dirty="0"/>
              <a:t>important aspects of our </a:t>
            </a:r>
            <a:r>
              <a:rPr lang="en-US" sz="2200" dirty="0" smtClean="0"/>
              <a:t>history</a:t>
            </a:r>
          </a:p>
          <a:p>
            <a:endParaRPr lang="en-US" sz="2200" dirty="0"/>
          </a:p>
          <a:p>
            <a:r>
              <a:rPr lang="en-US" sz="2200" dirty="0"/>
              <a:t>(2) </a:t>
            </a:r>
            <a:r>
              <a:rPr lang="en-US" sz="2200" dirty="0" smtClean="0"/>
              <a:t>Characteristics </a:t>
            </a:r>
            <a:r>
              <a:rPr lang="en-US" sz="2200" dirty="0"/>
              <a:t>of an architectural style or type of </a:t>
            </a:r>
            <a:r>
              <a:rPr lang="en-US" sz="2200" dirty="0" smtClean="0"/>
              <a:t>building, </a:t>
            </a:r>
            <a:r>
              <a:rPr lang="en-US" sz="2200" dirty="0"/>
              <a:t>or a method of </a:t>
            </a:r>
            <a:r>
              <a:rPr lang="en-US" sz="2200" dirty="0" smtClean="0"/>
              <a:t>construction. Embodying </a:t>
            </a:r>
            <a:r>
              <a:rPr lang="en-US" sz="2200" dirty="0"/>
              <a:t>high artistic values or fine </a:t>
            </a:r>
            <a:r>
              <a:rPr lang="en-US" sz="2200" dirty="0" smtClean="0"/>
              <a:t>craftsmanship</a:t>
            </a:r>
          </a:p>
          <a:p>
            <a:endParaRPr lang="en-US" sz="2200" dirty="0"/>
          </a:p>
          <a:p>
            <a:r>
              <a:rPr lang="en-US" sz="2200" dirty="0"/>
              <a:t>(3) </a:t>
            </a:r>
            <a:r>
              <a:rPr lang="en-US" sz="2200" dirty="0" smtClean="0"/>
              <a:t>Potential </a:t>
            </a:r>
            <a:r>
              <a:rPr lang="en-US" sz="2200" dirty="0"/>
              <a:t>to yield information important to our understanding of the past through archaeological, architectural, or other physical investigation and analysis.</a:t>
            </a: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810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-Cordull Hull Building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95300" y="2133600"/>
            <a:ext cx="5829300" cy="3886200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13500000" sx="108000" sy="108000" algn="br" rotWithShape="0">
              <a:schemeClr val="accent3">
                <a:lumMod val="75000"/>
                <a:alpha val="66000"/>
              </a:scheme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52400" y="0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For Example: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97904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The Cordell Hull Building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923330"/>
            <a:ext cx="259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Constructed from </a:t>
            </a:r>
            <a:r>
              <a:rPr lang="en-US" dirty="0" smtClean="0"/>
              <a:t>1952-1954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ood </a:t>
            </a:r>
            <a:r>
              <a:rPr lang="en-US" dirty="0"/>
              <a:t>example of post-World War II modern </a:t>
            </a:r>
            <a:r>
              <a:rPr lang="en-US" dirty="0" smtClean="0"/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best examples of mid-century modern office architecture in the state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Eligible </a:t>
            </a:r>
            <a:r>
              <a:rPr lang="en-US" dirty="0"/>
              <a:t>for listing in the National Register of Historic </a:t>
            </a:r>
            <a:r>
              <a:rPr lang="en-US" dirty="0" smtClean="0"/>
              <a:t>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Named after a significant American Statesman, Tennessean Cordell Hull, the longest serving secretary of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0" y="2133600"/>
            <a:ext cx="5622594" cy="3767138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13500000" sx="108000" sy="108000" algn="br" rotWithShape="0">
              <a:schemeClr val="accent3">
                <a:lumMod val="75000"/>
                <a:alpha val="66000"/>
              </a:scheme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52400" y="0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For Example: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97904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East Nashville “Free” House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1981200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c.1885 Queen Anne-style </a:t>
            </a:r>
            <a:r>
              <a:rPr lang="en-US" dirty="0" smtClean="0"/>
              <a:t>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Sits on Eastland Avenue in East Nashville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Originally </a:t>
            </a:r>
            <a:r>
              <a:rPr lang="en-US" dirty="0"/>
              <a:t>the Spout Spring </a:t>
            </a:r>
            <a:r>
              <a:rPr lang="en-US" dirty="0" smtClean="0"/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1970s, it was converted into 3 apartments.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house is not located within a historic overlay</a:t>
            </a:r>
          </a:p>
        </p:txBody>
      </p:sp>
    </p:spTree>
    <p:extLst>
      <p:ext uri="{BB962C8B-B14F-4D97-AF65-F5344CB8AC3E}">
        <p14:creationId xmlns:p14="http://schemas.microsoft.com/office/powerpoint/2010/main" val="37278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Where to Start?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23" y="3124200"/>
            <a:ext cx="4502577" cy="3014122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TextBox 4"/>
          <p:cNvSpPr txBox="1"/>
          <p:nvPr/>
        </p:nvSpPr>
        <p:spPr>
          <a:xfrm>
            <a:off x="228600" y="1066800"/>
            <a:ext cx="8382000" cy="21236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Gather information about the property – description and documents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Put the place in the context of history – what can it tell us of a time in the past? An architectural style? The beliefs of a group of people? How well does it retain its character/architectural style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" y="3048000"/>
            <a:ext cx="449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National Register of Historic Places "Criteria for Evaluation" or the designation standards found in a local historic preservation ordinance are commonly used to measure the significance of a historic property.</a:t>
            </a:r>
          </a:p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715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 smtClean="0">
                <a:solidFill>
                  <a:srgbClr val="C00000"/>
                </a:solidFill>
                <a:hlinkClick r:id="rId4"/>
              </a:rPr>
              <a:t>Ten ways to look up your house’s history.</a:t>
            </a:r>
            <a:endParaRPr lang="en-US" sz="23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594</Words>
  <Application>Microsoft Office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Peeper</dc:creator>
  <cp:lastModifiedBy>Melissa</cp:lastModifiedBy>
  <cp:revision>40</cp:revision>
  <dcterms:created xsi:type="dcterms:W3CDTF">2013-09-26T03:13:30Z</dcterms:created>
  <dcterms:modified xsi:type="dcterms:W3CDTF">2014-03-08T14:02:38Z</dcterms:modified>
</cp:coreProperties>
</file>